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8288000" cy="10287000"/>
  <p:notesSz cx="6858000" cy="9144000"/>
  <p:embeddedFontLst>
    <p:embeddedFont>
      <p:font typeface="Open Sauce Bold" charset="1" panose="00000800000000000000"/>
      <p:regular r:id="rId19"/>
    </p:embeddedFont>
    <p:embeddedFont>
      <p:font typeface="Blacker Sans Text Bold" charset="1" panose="00000700000000000000"/>
      <p:regular r:id="rId20"/>
    </p:embeddedFont>
    <p:embeddedFont>
      <p:font typeface="Archivo Black" charset="1" panose="020B0A03020202020B04"/>
      <p:regular r:id="rId21"/>
    </p:embeddedFont>
    <p:embeddedFont>
      <p:font typeface="Blacker Sans Text" charset="1" panose="00000500000000000000"/>
      <p:regular r:id="rId22"/>
    </p:embeddedFont>
    <p:embeddedFont>
      <p:font typeface="Faustina Bold" charset="1" panose="00000800000000000000"/>
      <p:regular r:id="rId23"/>
    </p:embeddedFont>
    <p:embeddedFont>
      <p:font typeface="Bungee" charset="1" panose="00000000000000000000"/>
      <p:regular r:id="rId24"/>
    </p:embeddedFont>
    <p:embeddedFont>
      <p:font typeface="Asap Semi-Bold" charset="1" panose="020F0704030202060203"/>
      <p:regular r:id="rId25"/>
    </p:embeddedFont>
    <p:embeddedFont>
      <p:font typeface="Asap Bold" charset="1" panose="020F0804030202060203"/>
      <p:regular r:id="rId26"/>
    </p:embeddedFont>
    <p:embeddedFont>
      <p:font typeface="Aileron Bold" charset="1" panose="00000800000000000000"/>
      <p:regular r:id="rId27"/>
    </p:embeddedFont>
    <p:embeddedFont>
      <p:font typeface="Arial MT Pro Bold" charset="1" panose="020B0802020202020204"/>
      <p:regular r:id="rId28"/>
    </p:embeddedFont>
    <p:embeddedFont>
      <p:font typeface="Arial MT Pro" charset="1" panose="020B0502020202020204"/>
      <p:regular r:id="rId29"/>
    </p:embeddedFont>
    <p:embeddedFont>
      <p:font typeface="Arial MT Pro Italics" charset="1" panose="020B0502020202090204"/>
      <p:regular r:id="rId30"/>
    </p:embeddedFont>
    <p:embeddedFont>
      <p:font typeface="Open Sans Bold" charset="1" panose="00000000000000000000"/>
      <p:regular r:id="rId31"/>
    </p:embeddedFont>
    <p:embeddedFont>
      <p:font typeface="Open Sauce" charset="1" panose="000005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8.jpeg" Type="http://schemas.openxmlformats.org/officeDocument/2006/relationships/image"/><Relationship Id="rId7" Target="../media/image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10.jpeg" Type="http://schemas.openxmlformats.org/officeDocument/2006/relationships/image"/><Relationship Id="rId6"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jpeg" Type="http://schemas.openxmlformats.org/officeDocument/2006/relationships/image"/><Relationship Id="rId4" Target="../media/image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 Id="rId6" Target="../media/image17.png" Type="http://schemas.openxmlformats.org/officeDocument/2006/relationships/image"/><Relationship Id="rId7" Target="../media/image18.svg" Type="http://schemas.openxmlformats.org/officeDocument/2006/relationships/image"/><Relationship Id="rId8" Target="../media/image8.jpeg" Type="http://schemas.openxmlformats.org/officeDocument/2006/relationships/image"/><Relationship Id="rId9" Target="../media/image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png" Type="http://schemas.openxmlformats.org/officeDocument/2006/relationships/image"/><Relationship Id="rId11" Target="../media/image26.svg" Type="http://schemas.openxmlformats.org/officeDocument/2006/relationships/image"/><Relationship Id="rId12" Target="../media/image27.png" Type="http://schemas.openxmlformats.org/officeDocument/2006/relationships/image"/><Relationship Id="rId13" Target="../media/image28.svg" Type="http://schemas.openxmlformats.org/officeDocument/2006/relationships/image"/><Relationship Id="rId14" Target="../media/image29.jpeg" Type="http://schemas.openxmlformats.org/officeDocument/2006/relationships/image"/><Relationship Id="rId15" Target="../media/image3.pn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21.png" Type="http://schemas.openxmlformats.org/officeDocument/2006/relationships/image"/><Relationship Id="rId5" Target="../media/image22.svg" Type="http://schemas.openxmlformats.org/officeDocument/2006/relationships/image"/><Relationship Id="rId6" Target="../media/image23.png" Type="http://schemas.openxmlformats.org/officeDocument/2006/relationships/image"/><Relationship Id="rId7" Target="../media/image24.sv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 Id="rId3" Target="../media/image31.png" Type="http://schemas.openxmlformats.org/officeDocument/2006/relationships/image"/><Relationship Id="rId4" Target="../media/image32.png" Type="http://schemas.openxmlformats.org/officeDocument/2006/relationships/image"/><Relationship Id="rId5" Target="../media/image3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34.jpeg" Type="http://schemas.openxmlformats.org/officeDocument/2006/relationships/image"/><Relationship Id="rId5" Target="../media/image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39.jpeg" Type="http://schemas.openxmlformats.org/officeDocument/2006/relationships/image"/><Relationship Id="rId7" Target="../media/image40.jpeg" Type="http://schemas.openxmlformats.org/officeDocument/2006/relationships/image"/><Relationship Id="rId8" Target="../media/image3.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 Id="rId3" Target="../media/image37.png" Type="http://schemas.openxmlformats.org/officeDocument/2006/relationships/image"/><Relationship Id="rId4" Target="../media/image38.svg" Type="http://schemas.openxmlformats.org/officeDocument/2006/relationships/image"/><Relationship Id="rId5" Target="../media/image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png" Type="http://schemas.openxmlformats.org/officeDocument/2006/relationships/image"/><Relationship Id="rId11" Target="../media/image49.png" Type="http://schemas.openxmlformats.org/officeDocument/2006/relationships/image"/><Relationship Id="rId12" Target="../media/image50.png" Type="http://schemas.openxmlformats.org/officeDocument/2006/relationships/image"/><Relationship Id="rId13" Target="../media/image51.png" Type="http://schemas.openxmlformats.org/officeDocument/2006/relationships/image"/><Relationship Id="rId14" Target="../media/image52.png" Type="http://schemas.openxmlformats.org/officeDocument/2006/relationships/image"/><Relationship Id="rId15" Target="../media/image53.png" Type="http://schemas.openxmlformats.org/officeDocument/2006/relationships/image"/><Relationship Id="rId16" Target="../media/image54.png" Type="http://schemas.openxmlformats.org/officeDocument/2006/relationships/image"/><Relationship Id="rId17" Target="../media/image55.png" Type="http://schemas.openxmlformats.org/officeDocument/2006/relationships/image"/><Relationship Id="rId18" Target="../media/image56.png" Type="http://schemas.openxmlformats.org/officeDocument/2006/relationships/image"/><Relationship Id="rId19" Target="../media/image57.png" Type="http://schemas.openxmlformats.org/officeDocument/2006/relationships/image"/><Relationship Id="rId2" Target="../media/image37.png" Type="http://schemas.openxmlformats.org/officeDocument/2006/relationships/image"/><Relationship Id="rId20" Target="../media/image58.jpeg" Type="http://schemas.openxmlformats.org/officeDocument/2006/relationships/image"/><Relationship Id="rId21" Target="../media/image3.png" Type="http://schemas.openxmlformats.org/officeDocument/2006/relationships/image"/><Relationship Id="rId3" Target="../media/image38.svg" Type="http://schemas.openxmlformats.org/officeDocument/2006/relationships/image"/><Relationship Id="rId4" Target="../media/image42.png" Type="http://schemas.openxmlformats.org/officeDocument/2006/relationships/image"/><Relationship Id="rId5" Target="../media/image43.png" Type="http://schemas.openxmlformats.org/officeDocument/2006/relationships/image"/><Relationship Id="rId6" Target="../media/image44.png" Type="http://schemas.openxmlformats.org/officeDocument/2006/relationships/image"/><Relationship Id="rId7" Target="../media/image45.png" Type="http://schemas.openxmlformats.org/officeDocument/2006/relationships/image"/><Relationship Id="rId8" Target="../media/image46.png" Type="http://schemas.openxmlformats.org/officeDocument/2006/relationships/image"/><Relationship Id="rId9" Target="../media/image4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59.jpeg" Type="http://schemas.openxmlformats.org/officeDocument/2006/relationships/image"/><Relationship Id="rId5" Target="../media/image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png" Type="http://schemas.openxmlformats.org/officeDocument/2006/relationships/image"/><Relationship Id="rId2" Target="../media/image60.jpeg" Type="http://schemas.openxmlformats.org/officeDocument/2006/relationships/image"/><Relationship Id="rId3" Target="../media/image61.png" Type="http://schemas.openxmlformats.org/officeDocument/2006/relationships/image"/><Relationship Id="rId4" Target="../media/image62.svg" Type="http://schemas.openxmlformats.org/officeDocument/2006/relationships/image"/><Relationship Id="rId5" Target="../media/image35.png" Type="http://schemas.openxmlformats.org/officeDocument/2006/relationships/image"/><Relationship Id="rId6" Target="../media/image36.svg" Type="http://schemas.openxmlformats.org/officeDocument/2006/relationships/image"/><Relationship Id="rId7" Target="../media/image63.png" Type="http://schemas.openxmlformats.org/officeDocument/2006/relationships/image"/><Relationship Id="rId8" Target="../media/image64.svg" Type="http://schemas.openxmlformats.org/officeDocument/2006/relationships/image"/><Relationship Id="rId9" Target="../media/image65.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668768" y="-2922536"/>
            <a:ext cx="13748840" cy="8675270"/>
            <a:chOff x="0" y="0"/>
            <a:chExt cx="18331787" cy="11567027"/>
          </a:xfrm>
        </p:grpSpPr>
        <p:pic>
          <p:nvPicPr>
            <p:cNvPr name="Picture 3" id="3"/>
            <p:cNvPicPr>
              <a:picLocks noChangeAspect="true"/>
            </p:cNvPicPr>
            <p:nvPr/>
          </p:nvPicPr>
          <p:blipFill>
            <a:blip r:embed="rId2">
              <a:alphaModFix amt="82000"/>
            </a:blip>
            <a:srcRect l="24289" t="631" r="0" b="13292"/>
            <a:stretch>
              <a:fillRect/>
            </a:stretch>
          </p:blipFill>
          <p:spPr>
            <a:xfrm flipH="false" flipV="false">
              <a:off x="0" y="0"/>
              <a:ext cx="18331787" cy="11567027"/>
            </a:xfrm>
            <a:prstGeom prst="rect">
              <a:avLst/>
            </a:prstGeom>
          </p:spPr>
        </p:pic>
      </p:grpSp>
      <p:grpSp>
        <p:nvGrpSpPr>
          <p:cNvPr name="Group 4" id="4"/>
          <p:cNvGrpSpPr/>
          <p:nvPr/>
        </p:nvGrpSpPr>
        <p:grpSpPr>
          <a:xfrm rot="0">
            <a:off x="-68917" y="0"/>
            <a:ext cx="867294" cy="10287000"/>
            <a:chOff x="0" y="0"/>
            <a:chExt cx="81353" cy="964934"/>
          </a:xfrm>
        </p:grpSpPr>
        <p:sp>
          <p:nvSpPr>
            <p:cNvPr name="Freeform 5" id="5"/>
            <p:cNvSpPr/>
            <p:nvPr/>
          </p:nvSpPr>
          <p:spPr>
            <a:xfrm flipH="false" flipV="false" rot="0">
              <a:off x="0" y="0"/>
              <a:ext cx="81353" cy="964934"/>
            </a:xfrm>
            <a:custGeom>
              <a:avLst/>
              <a:gdLst/>
              <a:ahLst/>
              <a:cxnLst/>
              <a:rect r="r" b="b" t="t" l="l"/>
              <a:pathLst>
                <a:path h="964934" w="81353">
                  <a:moveTo>
                    <a:pt x="0" y="0"/>
                  </a:moveTo>
                  <a:lnTo>
                    <a:pt x="81353" y="0"/>
                  </a:lnTo>
                  <a:lnTo>
                    <a:pt x="81353" y="964934"/>
                  </a:lnTo>
                  <a:lnTo>
                    <a:pt x="0" y="964934"/>
                  </a:lnTo>
                  <a:close/>
                </a:path>
              </a:pathLst>
            </a:custGeom>
            <a:solidFill>
              <a:srgbClr val="07796B"/>
            </a:solidFill>
          </p:spPr>
        </p:sp>
        <p:sp>
          <p:nvSpPr>
            <p:cNvPr name="TextBox 6" id="6"/>
            <p:cNvSpPr txBox="true"/>
            <p:nvPr/>
          </p:nvSpPr>
          <p:spPr>
            <a:xfrm>
              <a:off x="0" y="-38100"/>
              <a:ext cx="81353" cy="1003034"/>
            </a:xfrm>
            <a:prstGeom prst="rect">
              <a:avLst/>
            </a:prstGeom>
          </p:spPr>
          <p:txBody>
            <a:bodyPr anchor="ctr" rtlCol="false" tIns="50800" lIns="50800" bIns="50800" rIns="50800"/>
            <a:lstStyle/>
            <a:p>
              <a:pPr algn="ctr">
                <a:lnSpc>
                  <a:spcPts val="2659"/>
                </a:lnSpc>
              </a:pPr>
            </a:p>
          </p:txBody>
        </p:sp>
      </p:grpSp>
      <p:sp>
        <p:nvSpPr>
          <p:cNvPr name="Freeform 7" id="7"/>
          <p:cNvSpPr/>
          <p:nvPr/>
        </p:nvSpPr>
        <p:spPr>
          <a:xfrm flipH="false" flipV="false" rot="0">
            <a:off x="581553" y="65133"/>
            <a:ext cx="17923270" cy="10475606"/>
          </a:xfrm>
          <a:custGeom>
            <a:avLst/>
            <a:gdLst/>
            <a:ahLst/>
            <a:cxnLst/>
            <a:rect r="r" b="b" t="t" l="l"/>
            <a:pathLst>
              <a:path h="10475606" w="17923270">
                <a:moveTo>
                  <a:pt x="0" y="0"/>
                </a:moveTo>
                <a:lnTo>
                  <a:pt x="17923270" y="0"/>
                </a:lnTo>
                <a:lnTo>
                  <a:pt x="17923270" y="10475606"/>
                </a:lnTo>
                <a:lnTo>
                  <a:pt x="0" y="10475606"/>
                </a:lnTo>
                <a:lnTo>
                  <a:pt x="0" y="0"/>
                </a:lnTo>
                <a:close/>
              </a:path>
            </a:pathLst>
          </a:custGeom>
          <a:blipFill>
            <a:blip r:embed="rId3">
              <a:alphaModFix amt="36000"/>
            </a:blip>
            <a:stretch>
              <a:fillRect l="-1952" t="0" r="-1952" b="0"/>
            </a:stretch>
          </a:blipFill>
        </p:spPr>
      </p:sp>
      <p:sp>
        <p:nvSpPr>
          <p:cNvPr name="Freeform 8" id="8"/>
          <p:cNvSpPr/>
          <p:nvPr/>
        </p:nvSpPr>
        <p:spPr>
          <a:xfrm flipH="false" flipV="false" rot="0">
            <a:off x="7375377" y="4041400"/>
            <a:ext cx="4958325" cy="4958325"/>
          </a:xfrm>
          <a:custGeom>
            <a:avLst/>
            <a:gdLst/>
            <a:ahLst/>
            <a:cxnLst/>
            <a:rect r="r" b="b" t="t" l="l"/>
            <a:pathLst>
              <a:path h="4958325" w="4958325">
                <a:moveTo>
                  <a:pt x="0" y="0"/>
                </a:moveTo>
                <a:lnTo>
                  <a:pt x="4958325" y="0"/>
                </a:lnTo>
                <a:lnTo>
                  <a:pt x="4958325" y="4958325"/>
                </a:lnTo>
                <a:lnTo>
                  <a:pt x="0" y="4958325"/>
                </a:lnTo>
                <a:lnTo>
                  <a:pt x="0" y="0"/>
                </a:lnTo>
                <a:close/>
              </a:path>
            </a:pathLst>
          </a:custGeom>
          <a:blipFill>
            <a:blip r:embed="rId4"/>
            <a:stretch>
              <a:fillRect l="0" t="0" r="0" b="0"/>
            </a:stretch>
          </a:blipFill>
        </p:spPr>
      </p:sp>
      <p:sp>
        <p:nvSpPr>
          <p:cNvPr name="TextBox 9" id="9"/>
          <p:cNvSpPr txBox="true"/>
          <p:nvPr/>
        </p:nvSpPr>
        <p:spPr>
          <a:xfrm rot="0">
            <a:off x="4784306" y="1932720"/>
            <a:ext cx="9517766" cy="3210780"/>
          </a:xfrm>
          <a:prstGeom prst="rect">
            <a:avLst/>
          </a:prstGeom>
        </p:spPr>
        <p:txBody>
          <a:bodyPr anchor="t" rtlCol="false" tIns="0" lIns="0" bIns="0" rIns="0">
            <a:spAutoFit/>
          </a:bodyPr>
          <a:lstStyle/>
          <a:p>
            <a:pPr algn="ctr">
              <a:lnSpc>
                <a:spcPts val="6504"/>
              </a:lnSpc>
            </a:pPr>
            <a:r>
              <a:rPr lang="en-US" b="true" sz="6504">
                <a:solidFill>
                  <a:srgbClr val="07796B"/>
                </a:solidFill>
                <a:latin typeface="Open Sauce Bold"/>
                <a:ea typeface="Open Sauce Bold"/>
                <a:cs typeface="Open Sauce Bold"/>
                <a:sym typeface="Open Sauce Bold"/>
              </a:rPr>
              <a:t>COLUMBUSTRADE</a:t>
            </a:r>
          </a:p>
          <a:p>
            <a:pPr algn="ctr">
              <a:lnSpc>
                <a:spcPts val="3067"/>
              </a:lnSpc>
            </a:pPr>
          </a:p>
          <a:p>
            <a:pPr algn="ctr">
              <a:lnSpc>
                <a:spcPts val="6762"/>
              </a:lnSpc>
            </a:pPr>
            <a:r>
              <a:rPr lang="en-US" b="true" sz="6762">
                <a:solidFill>
                  <a:srgbClr val="07796B"/>
                </a:solidFill>
                <a:latin typeface="Open Sauce Bold"/>
                <a:ea typeface="Open Sauce Bold"/>
                <a:cs typeface="Open Sauce Bold"/>
                <a:sym typeface="Open Sauce Bold"/>
              </a:rPr>
              <a:t>PROFILE</a:t>
            </a:r>
          </a:p>
          <a:p>
            <a:pPr algn="ctr">
              <a:lnSpc>
                <a:spcPts val="8562"/>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246185"/>
            <a:ext cx="545748" cy="6465910"/>
            <a:chOff x="0" y="0"/>
            <a:chExt cx="143736" cy="1702956"/>
          </a:xfrm>
        </p:grpSpPr>
        <p:sp>
          <p:nvSpPr>
            <p:cNvPr name="Freeform 3" id="3"/>
            <p:cNvSpPr/>
            <p:nvPr/>
          </p:nvSpPr>
          <p:spPr>
            <a:xfrm flipH="false" flipV="false" rot="0">
              <a:off x="0" y="0"/>
              <a:ext cx="143736" cy="1702956"/>
            </a:xfrm>
            <a:custGeom>
              <a:avLst/>
              <a:gdLst/>
              <a:ahLst/>
              <a:cxnLst/>
              <a:rect r="r" b="b" t="t" l="l"/>
              <a:pathLst>
                <a:path h="1702956" w="143736">
                  <a:moveTo>
                    <a:pt x="0" y="0"/>
                  </a:moveTo>
                  <a:lnTo>
                    <a:pt x="143736" y="0"/>
                  </a:lnTo>
                  <a:lnTo>
                    <a:pt x="143736" y="1702956"/>
                  </a:lnTo>
                  <a:lnTo>
                    <a:pt x="0" y="1702956"/>
                  </a:lnTo>
                  <a:close/>
                </a:path>
              </a:pathLst>
            </a:custGeom>
            <a:solidFill>
              <a:srgbClr val="8DC6C3"/>
            </a:solidFill>
          </p:spPr>
        </p:sp>
        <p:sp>
          <p:nvSpPr>
            <p:cNvPr name="TextBox 4" id="4"/>
            <p:cNvSpPr txBox="true"/>
            <p:nvPr/>
          </p:nvSpPr>
          <p:spPr>
            <a:xfrm>
              <a:off x="0" y="-47625"/>
              <a:ext cx="143736" cy="1750581"/>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8198080">
            <a:off x="-329012" y="9266446"/>
            <a:ext cx="1506438" cy="1242361"/>
          </a:xfrm>
          <a:custGeom>
            <a:avLst/>
            <a:gdLst/>
            <a:ahLst/>
            <a:cxnLst/>
            <a:rect r="r" b="b" t="t" l="l"/>
            <a:pathLst>
              <a:path h="1242361" w="1506438">
                <a:moveTo>
                  <a:pt x="0" y="0"/>
                </a:moveTo>
                <a:lnTo>
                  <a:pt x="1506437" y="0"/>
                </a:lnTo>
                <a:lnTo>
                  <a:pt x="1506437" y="1242361"/>
                </a:lnTo>
                <a:lnTo>
                  <a:pt x="0" y="12423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2558054">
            <a:off x="17213133" y="-247217"/>
            <a:ext cx="1506438" cy="1242361"/>
          </a:xfrm>
          <a:custGeom>
            <a:avLst/>
            <a:gdLst/>
            <a:ahLst/>
            <a:cxnLst/>
            <a:rect r="r" b="b" t="t" l="l"/>
            <a:pathLst>
              <a:path h="1242361" w="1506438">
                <a:moveTo>
                  <a:pt x="0" y="0"/>
                </a:moveTo>
                <a:lnTo>
                  <a:pt x="1506438" y="0"/>
                </a:lnTo>
                <a:lnTo>
                  <a:pt x="1506438" y="1242361"/>
                </a:lnTo>
                <a:lnTo>
                  <a:pt x="0" y="12423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1266487" y="6325769"/>
            <a:ext cx="4231157" cy="4114800"/>
          </a:xfrm>
          <a:custGeom>
            <a:avLst/>
            <a:gdLst/>
            <a:ahLst/>
            <a:cxnLst/>
            <a:rect r="r" b="b" t="t" l="l"/>
            <a:pathLst>
              <a:path h="4114800" w="4231157">
                <a:moveTo>
                  <a:pt x="0" y="0"/>
                </a:moveTo>
                <a:lnTo>
                  <a:pt x="4231156" y="0"/>
                </a:lnTo>
                <a:lnTo>
                  <a:pt x="423115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0" y="0"/>
            <a:ext cx="18941224" cy="15995258"/>
          </a:xfrm>
          <a:custGeom>
            <a:avLst/>
            <a:gdLst/>
            <a:ahLst/>
            <a:cxnLst/>
            <a:rect r="r" b="b" t="t" l="l"/>
            <a:pathLst>
              <a:path h="15995258" w="18941224">
                <a:moveTo>
                  <a:pt x="0" y="0"/>
                </a:moveTo>
                <a:lnTo>
                  <a:pt x="18941224" y="0"/>
                </a:lnTo>
                <a:lnTo>
                  <a:pt x="18941224" y="15995258"/>
                </a:lnTo>
                <a:lnTo>
                  <a:pt x="0" y="15995258"/>
                </a:lnTo>
                <a:lnTo>
                  <a:pt x="0" y="0"/>
                </a:lnTo>
                <a:close/>
              </a:path>
            </a:pathLst>
          </a:custGeom>
          <a:blipFill>
            <a:blip r:embed="rId6">
              <a:alphaModFix amt="6999"/>
            </a:blip>
            <a:stretch>
              <a:fillRect l="-4306" t="0" r="-4306" b="0"/>
            </a:stretch>
          </a:blipFill>
        </p:spPr>
      </p:sp>
      <p:sp>
        <p:nvSpPr>
          <p:cNvPr name="Freeform 9" id="9"/>
          <p:cNvSpPr/>
          <p:nvPr/>
        </p:nvSpPr>
        <p:spPr>
          <a:xfrm flipH="false" flipV="false" rot="0">
            <a:off x="424206" y="0"/>
            <a:ext cx="3373760" cy="3373760"/>
          </a:xfrm>
          <a:custGeom>
            <a:avLst/>
            <a:gdLst/>
            <a:ahLst/>
            <a:cxnLst/>
            <a:rect r="r" b="b" t="t" l="l"/>
            <a:pathLst>
              <a:path h="3373760" w="3373760">
                <a:moveTo>
                  <a:pt x="0" y="0"/>
                </a:moveTo>
                <a:lnTo>
                  <a:pt x="3373760" y="0"/>
                </a:lnTo>
                <a:lnTo>
                  <a:pt x="3373760" y="3373760"/>
                </a:lnTo>
                <a:lnTo>
                  <a:pt x="0" y="3373760"/>
                </a:lnTo>
                <a:lnTo>
                  <a:pt x="0" y="0"/>
                </a:lnTo>
                <a:close/>
              </a:path>
            </a:pathLst>
          </a:custGeom>
          <a:blipFill>
            <a:blip r:embed="rId7"/>
            <a:stretch>
              <a:fillRect l="0" t="0" r="0" b="0"/>
            </a:stretch>
          </a:blipFill>
        </p:spPr>
      </p:sp>
      <p:sp>
        <p:nvSpPr>
          <p:cNvPr name="TextBox 10" id="10"/>
          <p:cNvSpPr txBox="true"/>
          <p:nvPr/>
        </p:nvSpPr>
        <p:spPr>
          <a:xfrm rot="0">
            <a:off x="10079236" y="1960156"/>
            <a:ext cx="6605658" cy="4645660"/>
          </a:xfrm>
          <a:prstGeom prst="rect">
            <a:avLst/>
          </a:prstGeom>
        </p:spPr>
        <p:txBody>
          <a:bodyPr anchor="t" rtlCol="false" tIns="0" lIns="0" bIns="0" rIns="0">
            <a:spAutoFit/>
          </a:bodyPr>
          <a:lstStyle/>
          <a:p>
            <a:pPr algn="just">
              <a:lnSpc>
                <a:spcPts val="3679"/>
              </a:lnSpc>
            </a:pPr>
            <a:r>
              <a:rPr lang="en-US" b="true" sz="2299" spc="68">
                <a:solidFill>
                  <a:srgbClr val="000000"/>
                </a:solidFill>
                <a:latin typeface="Blacker Sans Text Bold"/>
                <a:ea typeface="Blacker Sans Text Bold"/>
                <a:cs typeface="Blacker Sans Text Bold"/>
                <a:sym typeface="Blacker Sans Text Bold"/>
              </a:rPr>
              <a:t>Với 05 năm kinh nghiệm thực chiến từ các nền tảng, chúng tôi tự tin về những kinh nghiệm của mình và mang lại trải nghiệm tốt nhất cho khách hàng. </a:t>
            </a:r>
          </a:p>
          <a:p>
            <a:pPr algn="just">
              <a:lnSpc>
                <a:spcPts val="3679"/>
              </a:lnSpc>
            </a:pPr>
          </a:p>
          <a:p>
            <a:pPr algn="just" marL="0" indent="0" lvl="0">
              <a:lnSpc>
                <a:spcPts val="3679"/>
              </a:lnSpc>
            </a:pPr>
            <a:r>
              <a:rPr lang="en-US" b="true" sz="2299" spc="68">
                <a:solidFill>
                  <a:srgbClr val="000000"/>
                </a:solidFill>
                <a:latin typeface="Blacker Sans Text Bold"/>
                <a:ea typeface="Blacker Sans Text Bold"/>
                <a:cs typeface="Blacker Sans Text Bold"/>
                <a:sym typeface="Blacker Sans Text Bold"/>
              </a:rPr>
              <a:t>Chúng tôi cam kết rằng đội ngũ của Columbus luôn là những nhân sự có đủ kiến thức, kỹ thuật và năng động sáng tạo để dự án kinh doanh của khách hàng sẽ sớm đạt như kế hoạch</a:t>
            </a:r>
          </a:p>
        </p:txBody>
      </p:sp>
      <p:sp>
        <p:nvSpPr>
          <p:cNvPr name="TextBox 11" id="11"/>
          <p:cNvSpPr txBox="true"/>
          <p:nvPr/>
        </p:nvSpPr>
        <p:spPr>
          <a:xfrm rot="0">
            <a:off x="1398321" y="4035200"/>
            <a:ext cx="7327534" cy="3711901"/>
          </a:xfrm>
          <a:prstGeom prst="rect">
            <a:avLst/>
          </a:prstGeom>
        </p:spPr>
        <p:txBody>
          <a:bodyPr anchor="t" rtlCol="false" tIns="0" lIns="0" bIns="0" rIns="0">
            <a:spAutoFit/>
          </a:bodyPr>
          <a:lstStyle/>
          <a:p>
            <a:pPr algn="just">
              <a:lnSpc>
                <a:spcPts val="3689"/>
              </a:lnSpc>
            </a:pPr>
            <a:r>
              <a:rPr lang="en-US" b="true" sz="2306" spc="69">
                <a:solidFill>
                  <a:srgbClr val="000000"/>
                </a:solidFill>
                <a:latin typeface="Blacker Sans Text Bold"/>
                <a:ea typeface="Blacker Sans Text Bold"/>
                <a:cs typeface="Blacker Sans Text Bold"/>
                <a:sym typeface="Blacker Sans Text Bold"/>
              </a:rPr>
              <a:t>Columbus là đơn vị chuyên các dịch vụ hỗ trợ nhà bán ecommerce đặc biệt là nền tảng</a:t>
            </a:r>
            <a:r>
              <a:rPr lang="en-US" b="true" sz="2306" spc="69">
                <a:solidFill>
                  <a:srgbClr val="000000"/>
                </a:solidFill>
                <a:latin typeface="Blacker Sans Text Bold"/>
                <a:ea typeface="Blacker Sans Text Bold"/>
                <a:cs typeface="Blacker Sans Text Bold"/>
                <a:sym typeface="Blacker Sans Text Bold"/>
              </a:rPr>
              <a:t> Amazon. </a:t>
            </a:r>
          </a:p>
          <a:p>
            <a:pPr algn="just">
              <a:lnSpc>
                <a:spcPts val="3689"/>
              </a:lnSpc>
            </a:pPr>
          </a:p>
          <a:p>
            <a:pPr algn="just" marL="0" indent="0" lvl="0">
              <a:lnSpc>
                <a:spcPts val="3689"/>
              </a:lnSpc>
              <a:spcBef>
                <a:spcPct val="0"/>
              </a:spcBef>
            </a:pPr>
            <a:r>
              <a:rPr lang="en-US" b="true" sz="2306" spc="69">
                <a:solidFill>
                  <a:srgbClr val="000000"/>
                </a:solidFill>
                <a:latin typeface="Blacker Sans Text Bold"/>
                <a:ea typeface="Blacker Sans Text Bold"/>
                <a:cs typeface="Blacker Sans Text Bold"/>
                <a:sym typeface="Blacker Sans Text Bold"/>
              </a:rPr>
              <a:t>Columbus đề cao mục đích &amp; mục tiêu của khách hàng lên trên lợi ích riêng của mình. Với chúng tôi, sự thành công của khách hàng chính là sự thành công của chúng tôi. Vì vậy, mỗi ngày Columbus đều cố gắng hơn để hoàn thiện.</a:t>
            </a:r>
          </a:p>
        </p:txBody>
      </p:sp>
      <p:sp>
        <p:nvSpPr>
          <p:cNvPr name="TextBox 12" id="12"/>
          <p:cNvSpPr txBox="true"/>
          <p:nvPr/>
        </p:nvSpPr>
        <p:spPr>
          <a:xfrm rot="0">
            <a:off x="1440183" y="3144505"/>
            <a:ext cx="3621905" cy="530860"/>
          </a:xfrm>
          <a:prstGeom prst="rect">
            <a:avLst/>
          </a:prstGeom>
        </p:spPr>
        <p:txBody>
          <a:bodyPr anchor="t" rtlCol="false" tIns="0" lIns="0" bIns="0" rIns="0">
            <a:spAutoFit/>
          </a:bodyPr>
          <a:lstStyle/>
          <a:p>
            <a:pPr algn="l">
              <a:lnSpc>
                <a:spcPts val="4339"/>
              </a:lnSpc>
            </a:pPr>
            <a:r>
              <a:rPr lang="en-US" b="true" sz="3099">
                <a:solidFill>
                  <a:srgbClr val="169581"/>
                </a:solidFill>
                <a:latin typeface="Blacker Sans Text Bold"/>
                <a:ea typeface="Blacker Sans Text Bold"/>
                <a:cs typeface="Blacker Sans Text Bold"/>
                <a:sym typeface="Blacker Sans Text Bold"/>
              </a:rPr>
              <a:t>VỀ CHÚNG TÔI</a:t>
            </a:r>
          </a:p>
        </p:txBody>
      </p:sp>
      <p:sp>
        <p:nvSpPr>
          <p:cNvPr name="TextBox 13" id="13"/>
          <p:cNvSpPr txBox="true"/>
          <p:nvPr/>
        </p:nvSpPr>
        <p:spPr>
          <a:xfrm rot="0">
            <a:off x="10079236" y="767177"/>
            <a:ext cx="5104028" cy="530860"/>
          </a:xfrm>
          <a:prstGeom prst="rect">
            <a:avLst/>
          </a:prstGeom>
        </p:spPr>
        <p:txBody>
          <a:bodyPr anchor="t" rtlCol="false" tIns="0" lIns="0" bIns="0" rIns="0">
            <a:spAutoFit/>
          </a:bodyPr>
          <a:lstStyle/>
          <a:p>
            <a:pPr algn="l">
              <a:lnSpc>
                <a:spcPts val="4339"/>
              </a:lnSpc>
            </a:pPr>
            <a:r>
              <a:rPr lang="en-US" b="true" sz="3099">
                <a:solidFill>
                  <a:srgbClr val="169581"/>
                </a:solidFill>
                <a:latin typeface="Blacker Sans Text Bold"/>
                <a:ea typeface="Blacker Sans Text Bold"/>
                <a:cs typeface="Blacker Sans Text Bold"/>
                <a:sym typeface="Blacker Sans Text Bold"/>
              </a:rPr>
              <a:t>COLUMBUS CÓ GÌ?</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694277" y="2765629"/>
            <a:ext cx="4453873" cy="4453873"/>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7796B"/>
            </a:solidFill>
          </p:spPr>
        </p:sp>
        <p:sp>
          <p:nvSpPr>
            <p:cNvPr name="TextBox 4" id="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11128064" y="0"/>
            <a:ext cx="7064222" cy="10287000"/>
            <a:chOff x="0" y="0"/>
            <a:chExt cx="9418963" cy="13716000"/>
          </a:xfrm>
        </p:grpSpPr>
        <p:pic>
          <p:nvPicPr>
            <p:cNvPr name="Picture 6" id="6"/>
            <p:cNvPicPr>
              <a:picLocks noChangeAspect="true"/>
            </p:cNvPicPr>
            <p:nvPr/>
          </p:nvPicPr>
          <p:blipFill>
            <a:blip r:embed="rId2"/>
            <a:srcRect l="5043" t="0" r="5043" b="0"/>
            <a:stretch>
              <a:fillRect/>
            </a:stretch>
          </p:blipFill>
          <p:spPr>
            <a:xfrm flipH="false" flipV="false">
              <a:off x="0" y="0"/>
              <a:ext cx="9418963" cy="13716000"/>
            </a:xfrm>
            <a:prstGeom prst="rect">
              <a:avLst/>
            </a:prstGeom>
          </p:spPr>
        </p:pic>
      </p:grpSp>
      <p:grpSp>
        <p:nvGrpSpPr>
          <p:cNvPr name="Group 7" id="7"/>
          <p:cNvGrpSpPr/>
          <p:nvPr/>
        </p:nvGrpSpPr>
        <p:grpSpPr>
          <a:xfrm rot="0">
            <a:off x="8909752" y="2981104"/>
            <a:ext cx="4022922" cy="4022922"/>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AutoShape 10" id="10"/>
          <p:cNvSpPr/>
          <p:nvPr/>
        </p:nvSpPr>
        <p:spPr>
          <a:xfrm flipH="true">
            <a:off x="801278" y="3518532"/>
            <a:ext cx="2312031" cy="0"/>
          </a:xfrm>
          <a:prstGeom prst="line">
            <a:avLst/>
          </a:prstGeom>
          <a:ln cap="flat" w="19050">
            <a:solidFill>
              <a:srgbClr val="000000"/>
            </a:solidFill>
            <a:prstDash val="solid"/>
            <a:headEnd type="none" len="sm" w="sm"/>
            <a:tailEnd type="none" len="sm" w="sm"/>
          </a:ln>
        </p:spPr>
      </p:sp>
      <p:sp>
        <p:nvSpPr>
          <p:cNvPr name="AutoShape 11" id="11"/>
          <p:cNvSpPr/>
          <p:nvPr/>
        </p:nvSpPr>
        <p:spPr>
          <a:xfrm flipH="true">
            <a:off x="868041" y="6341059"/>
            <a:ext cx="2312031" cy="0"/>
          </a:xfrm>
          <a:prstGeom prst="line">
            <a:avLst/>
          </a:prstGeom>
          <a:ln cap="flat" w="19050">
            <a:solidFill>
              <a:srgbClr val="000000"/>
            </a:solidFill>
            <a:prstDash val="solid"/>
            <a:headEnd type="none" len="sm" w="sm"/>
            <a:tailEnd type="none" len="sm" w="sm"/>
          </a:ln>
        </p:spPr>
      </p:sp>
      <p:sp>
        <p:nvSpPr>
          <p:cNvPr name="Freeform 12" id="12"/>
          <p:cNvSpPr/>
          <p:nvPr/>
        </p:nvSpPr>
        <p:spPr>
          <a:xfrm flipH="false" flipV="false" rot="-8198080">
            <a:off x="-431626" y="9605908"/>
            <a:ext cx="1506438" cy="1242361"/>
          </a:xfrm>
          <a:custGeom>
            <a:avLst/>
            <a:gdLst/>
            <a:ahLst/>
            <a:cxnLst/>
            <a:rect r="r" b="b" t="t" l="l"/>
            <a:pathLst>
              <a:path h="1242361" w="1506438">
                <a:moveTo>
                  <a:pt x="0" y="0"/>
                </a:moveTo>
                <a:lnTo>
                  <a:pt x="1506437" y="0"/>
                </a:lnTo>
                <a:lnTo>
                  <a:pt x="1506437" y="1242360"/>
                </a:lnTo>
                <a:lnTo>
                  <a:pt x="0" y="12423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3" id="13"/>
          <p:cNvSpPr/>
          <p:nvPr/>
        </p:nvSpPr>
        <p:spPr>
          <a:xfrm flipH="false" flipV="false" rot="2558054">
            <a:off x="17110519" y="-559645"/>
            <a:ext cx="1506438" cy="1242361"/>
          </a:xfrm>
          <a:custGeom>
            <a:avLst/>
            <a:gdLst/>
            <a:ahLst/>
            <a:cxnLst/>
            <a:rect r="r" b="b" t="t" l="l"/>
            <a:pathLst>
              <a:path h="1242361" w="1506438">
                <a:moveTo>
                  <a:pt x="0" y="0"/>
                </a:moveTo>
                <a:lnTo>
                  <a:pt x="1506438" y="0"/>
                </a:lnTo>
                <a:lnTo>
                  <a:pt x="1506438" y="1242361"/>
                </a:lnTo>
                <a:lnTo>
                  <a:pt x="0" y="12423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0">
            <a:off x="4486524" y="5883470"/>
            <a:ext cx="6641540" cy="4403530"/>
          </a:xfrm>
          <a:custGeom>
            <a:avLst/>
            <a:gdLst/>
            <a:ahLst/>
            <a:cxnLst/>
            <a:rect r="r" b="b" t="t" l="l"/>
            <a:pathLst>
              <a:path h="4403530" w="6641540">
                <a:moveTo>
                  <a:pt x="0" y="0"/>
                </a:moveTo>
                <a:lnTo>
                  <a:pt x="6641540" y="0"/>
                </a:lnTo>
                <a:lnTo>
                  <a:pt x="6641540" y="4403530"/>
                </a:lnTo>
                <a:lnTo>
                  <a:pt x="0" y="4403530"/>
                </a:lnTo>
                <a:lnTo>
                  <a:pt x="0" y="0"/>
                </a:lnTo>
                <a:close/>
              </a:path>
            </a:pathLst>
          </a:custGeom>
          <a:blipFill>
            <a:blip r:embed="rId5"/>
            <a:stretch>
              <a:fillRect l="0" t="-13117" r="0" b="0"/>
            </a:stretch>
          </a:blipFill>
        </p:spPr>
      </p:sp>
      <p:sp>
        <p:nvSpPr>
          <p:cNvPr name="Freeform 15" id="15"/>
          <p:cNvSpPr/>
          <p:nvPr/>
        </p:nvSpPr>
        <p:spPr>
          <a:xfrm flipH="false" flipV="false" rot="0">
            <a:off x="377610" y="-17153"/>
            <a:ext cx="2682085" cy="2682085"/>
          </a:xfrm>
          <a:custGeom>
            <a:avLst/>
            <a:gdLst/>
            <a:ahLst/>
            <a:cxnLst/>
            <a:rect r="r" b="b" t="t" l="l"/>
            <a:pathLst>
              <a:path h="2682085" w="2682085">
                <a:moveTo>
                  <a:pt x="0" y="0"/>
                </a:moveTo>
                <a:lnTo>
                  <a:pt x="2682084" y="0"/>
                </a:lnTo>
                <a:lnTo>
                  <a:pt x="2682084" y="2682085"/>
                </a:lnTo>
                <a:lnTo>
                  <a:pt x="0" y="2682085"/>
                </a:lnTo>
                <a:lnTo>
                  <a:pt x="0" y="0"/>
                </a:lnTo>
                <a:close/>
              </a:path>
            </a:pathLst>
          </a:custGeom>
          <a:blipFill>
            <a:blip r:embed="rId6"/>
            <a:stretch>
              <a:fillRect l="0" t="0" r="0" b="0"/>
            </a:stretch>
          </a:blipFill>
        </p:spPr>
      </p:sp>
      <p:sp>
        <p:nvSpPr>
          <p:cNvPr name="TextBox 16" id="16"/>
          <p:cNvSpPr txBox="true"/>
          <p:nvPr/>
        </p:nvSpPr>
        <p:spPr>
          <a:xfrm rot="0">
            <a:off x="9144000" y="4152770"/>
            <a:ext cx="3285925" cy="1518927"/>
          </a:xfrm>
          <a:prstGeom prst="rect">
            <a:avLst/>
          </a:prstGeom>
        </p:spPr>
        <p:txBody>
          <a:bodyPr anchor="t" rtlCol="false" tIns="0" lIns="0" bIns="0" rIns="0">
            <a:spAutoFit/>
          </a:bodyPr>
          <a:lstStyle/>
          <a:p>
            <a:pPr algn="ctr">
              <a:lnSpc>
                <a:spcPts val="5800"/>
              </a:lnSpc>
            </a:pPr>
            <a:r>
              <a:rPr lang="en-US" sz="5800">
                <a:solidFill>
                  <a:srgbClr val="07796B"/>
                </a:solidFill>
                <a:latin typeface="Archivo Black"/>
                <a:ea typeface="Archivo Black"/>
                <a:cs typeface="Archivo Black"/>
                <a:sym typeface="Archivo Black"/>
              </a:rPr>
              <a:t>Our Value</a:t>
            </a:r>
          </a:p>
        </p:txBody>
      </p:sp>
      <p:sp>
        <p:nvSpPr>
          <p:cNvPr name="TextBox 17" id="17"/>
          <p:cNvSpPr txBox="true"/>
          <p:nvPr/>
        </p:nvSpPr>
        <p:spPr>
          <a:xfrm rot="0">
            <a:off x="868041" y="5709797"/>
            <a:ext cx="5191347" cy="385445"/>
          </a:xfrm>
          <a:prstGeom prst="rect">
            <a:avLst/>
          </a:prstGeom>
        </p:spPr>
        <p:txBody>
          <a:bodyPr anchor="t" rtlCol="false" tIns="0" lIns="0" bIns="0" rIns="0">
            <a:spAutoFit/>
          </a:bodyPr>
          <a:lstStyle/>
          <a:p>
            <a:pPr algn="just">
              <a:lnSpc>
                <a:spcPts val="2800"/>
              </a:lnSpc>
            </a:pPr>
            <a:r>
              <a:rPr lang="en-US" b="true" sz="2800">
                <a:solidFill>
                  <a:srgbClr val="07796B"/>
                </a:solidFill>
                <a:latin typeface="Blacker Sans Text Bold"/>
                <a:ea typeface="Blacker Sans Text Bold"/>
                <a:cs typeface="Blacker Sans Text Bold"/>
                <a:sym typeface="Blacker Sans Text Bold"/>
              </a:rPr>
              <a:t>TÔN CHỈ HÀNH ĐỘNG</a:t>
            </a:r>
          </a:p>
        </p:txBody>
      </p:sp>
      <p:sp>
        <p:nvSpPr>
          <p:cNvPr name="TextBox 18" id="18"/>
          <p:cNvSpPr txBox="true"/>
          <p:nvPr/>
        </p:nvSpPr>
        <p:spPr>
          <a:xfrm rot="0">
            <a:off x="801278" y="9551027"/>
            <a:ext cx="6726407" cy="382270"/>
          </a:xfrm>
          <a:prstGeom prst="rect">
            <a:avLst/>
          </a:prstGeom>
        </p:spPr>
        <p:txBody>
          <a:bodyPr anchor="t" rtlCol="false" tIns="0" lIns="0" bIns="0" rIns="0">
            <a:spAutoFit/>
          </a:bodyPr>
          <a:lstStyle/>
          <a:p>
            <a:pPr algn="just">
              <a:lnSpc>
                <a:spcPts val="3079"/>
              </a:lnSpc>
            </a:pPr>
            <a:r>
              <a:rPr lang="en-US" b="true" sz="2199">
                <a:solidFill>
                  <a:srgbClr val="1D9583"/>
                </a:solidFill>
                <a:latin typeface="Blacker Sans Text Bold"/>
                <a:ea typeface="Blacker Sans Text Bold"/>
                <a:cs typeface="Blacker Sans Text Bold"/>
                <a:sym typeface="Blacker Sans Text Bold"/>
              </a:rPr>
              <a:t>www.columbusvn.com</a:t>
            </a:r>
          </a:p>
        </p:txBody>
      </p:sp>
      <p:sp>
        <p:nvSpPr>
          <p:cNvPr name="TextBox 19" id="19"/>
          <p:cNvSpPr txBox="true"/>
          <p:nvPr/>
        </p:nvSpPr>
        <p:spPr>
          <a:xfrm rot="0">
            <a:off x="801278" y="2803729"/>
            <a:ext cx="6423410" cy="385446"/>
          </a:xfrm>
          <a:prstGeom prst="rect">
            <a:avLst/>
          </a:prstGeom>
        </p:spPr>
        <p:txBody>
          <a:bodyPr anchor="t" rtlCol="false" tIns="0" lIns="0" bIns="0" rIns="0">
            <a:spAutoFit/>
          </a:bodyPr>
          <a:lstStyle/>
          <a:p>
            <a:pPr algn="just">
              <a:lnSpc>
                <a:spcPts val="2800"/>
              </a:lnSpc>
            </a:pPr>
            <a:r>
              <a:rPr lang="en-US" b="true" sz="2800">
                <a:solidFill>
                  <a:srgbClr val="07796B"/>
                </a:solidFill>
                <a:latin typeface="Blacker Sans Text Bold"/>
                <a:ea typeface="Blacker Sans Text Bold"/>
                <a:cs typeface="Blacker Sans Text Bold"/>
                <a:sym typeface="Blacker Sans Text Bold"/>
              </a:rPr>
              <a:t>GIÁ TRỊ CỐT LÕI CỦA COLUMBUS</a:t>
            </a:r>
          </a:p>
        </p:txBody>
      </p:sp>
      <p:sp>
        <p:nvSpPr>
          <p:cNvPr name="TextBox 20" id="20"/>
          <p:cNvSpPr txBox="true"/>
          <p:nvPr/>
        </p:nvSpPr>
        <p:spPr>
          <a:xfrm rot="0">
            <a:off x="801278" y="3623945"/>
            <a:ext cx="5900184" cy="1519555"/>
          </a:xfrm>
          <a:prstGeom prst="rect">
            <a:avLst/>
          </a:prstGeom>
        </p:spPr>
        <p:txBody>
          <a:bodyPr anchor="t" rtlCol="false" tIns="0" lIns="0" bIns="0" rIns="0">
            <a:spAutoFit/>
          </a:bodyPr>
          <a:lstStyle/>
          <a:p>
            <a:pPr algn="just">
              <a:lnSpc>
                <a:spcPts val="3219"/>
              </a:lnSpc>
            </a:pPr>
            <a:r>
              <a:rPr lang="en-US" sz="2299">
                <a:solidFill>
                  <a:srgbClr val="000000"/>
                </a:solidFill>
                <a:latin typeface="Blacker Sans Text"/>
                <a:ea typeface="Blacker Sans Text"/>
                <a:cs typeface="Blacker Sans Text"/>
                <a:sym typeface="Blacker Sans Text"/>
              </a:rPr>
              <a:t>Trung thực - Nhiệt huyết</a:t>
            </a:r>
          </a:p>
          <a:p>
            <a:pPr algn="just">
              <a:lnSpc>
                <a:spcPts val="3219"/>
              </a:lnSpc>
            </a:pPr>
            <a:r>
              <a:rPr lang="en-US" sz="2299">
                <a:solidFill>
                  <a:srgbClr val="000000"/>
                </a:solidFill>
                <a:latin typeface="Blacker Sans Text"/>
                <a:ea typeface="Blacker Sans Text"/>
                <a:cs typeface="Blacker Sans Text"/>
                <a:sym typeface="Blacker Sans Text"/>
              </a:rPr>
              <a:t>Đam mê - sáng tạo</a:t>
            </a:r>
          </a:p>
          <a:p>
            <a:pPr algn="just">
              <a:lnSpc>
                <a:spcPts val="3219"/>
              </a:lnSpc>
            </a:pPr>
            <a:r>
              <a:rPr lang="en-US" sz="2299">
                <a:solidFill>
                  <a:srgbClr val="000000"/>
                </a:solidFill>
                <a:latin typeface="Blacker Sans Text"/>
                <a:ea typeface="Blacker Sans Text"/>
                <a:cs typeface="Blacker Sans Text"/>
                <a:sym typeface="Blacker Sans Text"/>
              </a:rPr>
              <a:t>Tôn trọng lợi ích khách hàng</a:t>
            </a:r>
          </a:p>
          <a:p>
            <a:pPr algn="just">
              <a:lnSpc>
                <a:spcPts val="2520"/>
              </a:lnSpc>
            </a:pPr>
          </a:p>
        </p:txBody>
      </p:sp>
      <p:sp>
        <p:nvSpPr>
          <p:cNvPr name="TextBox 21" id="21"/>
          <p:cNvSpPr txBox="true"/>
          <p:nvPr/>
        </p:nvSpPr>
        <p:spPr>
          <a:xfrm rot="0">
            <a:off x="801278" y="6542397"/>
            <a:ext cx="8115300" cy="1598930"/>
          </a:xfrm>
          <a:prstGeom prst="rect">
            <a:avLst/>
          </a:prstGeom>
        </p:spPr>
        <p:txBody>
          <a:bodyPr anchor="t" rtlCol="false" tIns="0" lIns="0" bIns="0" rIns="0">
            <a:spAutoFit/>
          </a:bodyPr>
          <a:lstStyle/>
          <a:p>
            <a:pPr algn="just">
              <a:lnSpc>
                <a:spcPts val="3219"/>
              </a:lnSpc>
            </a:pPr>
            <a:r>
              <a:rPr lang="en-US" sz="2299">
                <a:solidFill>
                  <a:srgbClr val="000000"/>
                </a:solidFill>
                <a:latin typeface="Blacker Sans Text"/>
                <a:ea typeface="Blacker Sans Text"/>
                <a:cs typeface="Blacker Sans Text"/>
                <a:sym typeface="Blacker Sans Text"/>
              </a:rPr>
              <a:t>Columbus đề cao mục tiêu &amp; lợi ích của Khách hàng lên trên lợi ích riêng. Với chúng tôi, sự thành công của Khách hàng chính là sự thành công của chúng tôi. Vì vậy, mỗi ngày Columbus đều cố gắng hơn để hoàn thiện.</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046839" y="551836"/>
            <a:ext cx="12504795" cy="8706464"/>
          </a:xfrm>
          <a:custGeom>
            <a:avLst/>
            <a:gdLst/>
            <a:ahLst/>
            <a:cxnLst/>
            <a:rect r="r" b="b" t="t" l="l"/>
            <a:pathLst>
              <a:path h="8706464" w="12504795">
                <a:moveTo>
                  <a:pt x="0" y="0"/>
                </a:moveTo>
                <a:lnTo>
                  <a:pt x="12504795" y="0"/>
                </a:lnTo>
                <a:lnTo>
                  <a:pt x="12504795" y="8706464"/>
                </a:lnTo>
                <a:lnTo>
                  <a:pt x="0" y="8706464"/>
                </a:lnTo>
                <a:lnTo>
                  <a:pt x="0" y="0"/>
                </a:lnTo>
                <a:close/>
              </a:path>
            </a:pathLst>
          </a:custGeom>
          <a:blipFill>
            <a:blip r:embed="rId2"/>
            <a:stretch>
              <a:fillRect l="0" t="0" r="0" b="0"/>
            </a:stretch>
          </a:blipFill>
        </p:spPr>
      </p:sp>
      <p:sp>
        <p:nvSpPr>
          <p:cNvPr name="Freeform 3" id="3"/>
          <p:cNvSpPr/>
          <p:nvPr/>
        </p:nvSpPr>
        <p:spPr>
          <a:xfrm flipH="false" flipV="false" rot="0">
            <a:off x="-402429" y="-859513"/>
            <a:ext cx="19172693" cy="12207240"/>
          </a:xfrm>
          <a:custGeom>
            <a:avLst/>
            <a:gdLst/>
            <a:ahLst/>
            <a:cxnLst/>
            <a:rect r="r" b="b" t="t" l="l"/>
            <a:pathLst>
              <a:path h="12207240" w="19172693">
                <a:moveTo>
                  <a:pt x="0" y="0"/>
                </a:moveTo>
                <a:lnTo>
                  <a:pt x="19172693" y="0"/>
                </a:lnTo>
                <a:lnTo>
                  <a:pt x="19172693" y="12207240"/>
                </a:lnTo>
                <a:lnTo>
                  <a:pt x="0" y="12207240"/>
                </a:lnTo>
                <a:lnTo>
                  <a:pt x="0" y="0"/>
                </a:lnTo>
                <a:close/>
              </a:path>
            </a:pathLst>
          </a:custGeom>
          <a:blipFill>
            <a:blip r:embed="rId3">
              <a:alphaModFix amt="25000"/>
            </a:blip>
            <a:stretch>
              <a:fillRect l="0" t="-2418" r="0" b="-2418"/>
            </a:stretch>
          </a:blipFill>
        </p:spPr>
      </p:sp>
      <p:sp>
        <p:nvSpPr>
          <p:cNvPr name="Freeform 4" id="4"/>
          <p:cNvSpPr/>
          <p:nvPr/>
        </p:nvSpPr>
        <p:spPr>
          <a:xfrm flipH="false" flipV="false" rot="0">
            <a:off x="483775" y="205746"/>
            <a:ext cx="2682085" cy="2682085"/>
          </a:xfrm>
          <a:custGeom>
            <a:avLst/>
            <a:gdLst/>
            <a:ahLst/>
            <a:cxnLst/>
            <a:rect r="r" b="b" t="t" l="l"/>
            <a:pathLst>
              <a:path h="2682085" w="2682085">
                <a:moveTo>
                  <a:pt x="0" y="0"/>
                </a:moveTo>
                <a:lnTo>
                  <a:pt x="2682085" y="0"/>
                </a:lnTo>
                <a:lnTo>
                  <a:pt x="2682085" y="2682085"/>
                </a:lnTo>
                <a:lnTo>
                  <a:pt x="0" y="2682085"/>
                </a:lnTo>
                <a:lnTo>
                  <a:pt x="0" y="0"/>
                </a:lnTo>
                <a:close/>
              </a:path>
            </a:pathLst>
          </a:custGeom>
          <a:blipFill>
            <a:blip r:embed="rId4"/>
            <a:stretch>
              <a:fillRect l="0" t="0" r="0" b="0"/>
            </a:stretch>
          </a:blipFill>
        </p:spPr>
      </p:sp>
      <p:sp>
        <p:nvSpPr>
          <p:cNvPr name="TextBox 5" id="5"/>
          <p:cNvSpPr txBox="true"/>
          <p:nvPr/>
        </p:nvSpPr>
        <p:spPr>
          <a:xfrm rot="0">
            <a:off x="1647638" y="6238262"/>
            <a:ext cx="6213548" cy="3020038"/>
          </a:xfrm>
          <a:prstGeom prst="rect">
            <a:avLst/>
          </a:prstGeom>
        </p:spPr>
        <p:txBody>
          <a:bodyPr anchor="t" rtlCol="false" tIns="0" lIns="0" bIns="0" rIns="0">
            <a:spAutoFit/>
          </a:bodyPr>
          <a:lstStyle/>
          <a:p>
            <a:pPr algn="ctr">
              <a:lnSpc>
                <a:spcPts val="4634"/>
              </a:lnSpc>
            </a:pPr>
            <a:r>
              <a:rPr lang="en-US" sz="3310" b="true">
                <a:solidFill>
                  <a:srgbClr val="07796B"/>
                </a:solidFill>
                <a:latin typeface="Faustina Bold"/>
                <a:ea typeface="Faustina Bold"/>
                <a:cs typeface="Faustina Bold"/>
                <a:sym typeface="Faustina Bold"/>
              </a:rPr>
              <a:t>COLUMBUS HÂN HẠNH</a:t>
            </a:r>
          </a:p>
          <a:p>
            <a:pPr algn="ctr">
              <a:lnSpc>
                <a:spcPts val="4634"/>
              </a:lnSpc>
            </a:pPr>
          </a:p>
          <a:p>
            <a:pPr algn="ctr">
              <a:lnSpc>
                <a:spcPts val="3387"/>
              </a:lnSpc>
            </a:pPr>
            <a:r>
              <a:rPr lang="en-US" sz="2419" b="true">
                <a:solidFill>
                  <a:srgbClr val="07796B"/>
                </a:solidFill>
                <a:latin typeface="Faustina Bold"/>
                <a:ea typeface="Faustina Bold"/>
                <a:cs typeface="Faustina Bold"/>
                <a:sym typeface="Faustina Bold"/>
              </a:rPr>
              <a:t> ĐƯỢC ĐỨNG CÙNG ĐỘI NGŨ NHÀ DỊCH VỤ ĐÁNG TIN CẬY CỦA AMAZON GLOBAL SELLING VIỆT NAM </a:t>
            </a:r>
          </a:p>
          <a:p>
            <a:pPr algn="ctr">
              <a:lnSpc>
                <a:spcPts val="4747"/>
              </a:lnSpc>
            </a:pPr>
            <a:r>
              <a:rPr lang="en-US" sz="3391" b="true">
                <a:solidFill>
                  <a:srgbClr val="07796B"/>
                </a:solidFill>
                <a:latin typeface="Faustina Bold"/>
                <a:ea typeface="Faustina Bold"/>
                <a:cs typeface="Faustina Bold"/>
                <a:sym typeface="Faustina Bold"/>
              </a:rPr>
              <a:t>NĂM 2025</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184208" y="1028700"/>
            <a:ext cx="3416486" cy="2840481"/>
            <a:chOff x="0" y="0"/>
            <a:chExt cx="4555315" cy="3787308"/>
          </a:xfrm>
        </p:grpSpPr>
        <p:sp>
          <p:nvSpPr>
            <p:cNvPr name="TextBox 3" id="3"/>
            <p:cNvSpPr txBox="true"/>
            <p:nvPr/>
          </p:nvSpPr>
          <p:spPr>
            <a:xfrm rot="0">
              <a:off x="0" y="3407926"/>
              <a:ext cx="4555315" cy="379383"/>
            </a:xfrm>
            <a:prstGeom prst="rect">
              <a:avLst/>
            </a:prstGeom>
          </p:spPr>
          <p:txBody>
            <a:bodyPr anchor="t" rtlCol="false" tIns="0" lIns="0" bIns="0" rIns="0">
              <a:spAutoFit/>
            </a:bodyPr>
            <a:lstStyle/>
            <a:p>
              <a:pPr algn="ctr" marL="0" indent="0" lvl="0">
                <a:lnSpc>
                  <a:spcPts val="2450"/>
                </a:lnSpc>
                <a:spcBef>
                  <a:spcPct val="0"/>
                </a:spcBef>
              </a:pPr>
            </a:p>
          </p:txBody>
        </p:sp>
        <p:sp>
          <p:nvSpPr>
            <p:cNvPr name="TextBox 4" id="4"/>
            <p:cNvSpPr txBox="true"/>
            <p:nvPr/>
          </p:nvSpPr>
          <p:spPr>
            <a:xfrm rot="0">
              <a:off x="0" y="1325748"/>
              <a:ext cx="4555315" cy="1925659"/>
            </a:xfrm>
            <a:prstGeom prst="rect">
              <a:avLst/>
            </a:prstGeom>
          </p:spPr>
          <p:txBody>
            <a:bodyPr anchor="t" rtlCol="false" tIns="0" lIns="0" bIns="0" rIns="0">
              <a:spAutoFit/>
            </a:bodyPr>
            <a:lstStyle/>
            <a:p>
              <a:pPr algn="ctr">
                <a:lnSpc>
                  <a:spcPts val="2832"/>
                </a:lnSpc>
              </a:pPr>
            </a:p>
            <a:p>
              <a:pPr algn="ctr">
                <a:lnSpc>
                  <a:spcPts val="2949"/>
                </a:lnSpc>
              </a:pPr>
              <a:r>
                <a:rPr lang="en-US" b="true" sz="2499" spc="99">
                  <a:solidFill>
                    <a:srgbClr val="07796B"/>
                  </a:solidFill>
                  <a:latin typeface="Open Sauce Bold"/>
                  <a:ea typeface="Open Sauce Bold"/>
                  <a:cs typeface="Open Sauce Bold"/>
                  <a:sym typeface="Open Sauce Bold"/>
                </a:rPr>
                <a:t>THÀNH LẬP LLC US</a:t>
              </a:r>
            </a:p>
            <a:p>
              <a:pPr algn="ctr">
                <a:lnSpc>
                  <a:spcPts val="2949"/>
                </a:lnSpc>
              </a:pPr>
            </a:p>
            <a:p>
              <a:pPr algn="ctr">
                <a:lnSpc>
                  <a:spcPts val="2714"/>
                </a:lnSpc>
                <a:spcBef>
                  <a:spcPct val="0"/>
                </a:spcBef>
              </a:pPr>
            </a:p>
          </p:txBody>
        </p:sp>
        <p:sp>
          <p:nvSpPr>
            <p:cNvPr name="Freeform 5" id="5"/>
            <p:cNvSpPr/>
            <p:nvPr/>
          </p:nvSpPr>
          <p:spPr>
            <a:xfrm flipH="false" flipV="false" rot="0">
              <a:off x="1649192" y="0"/>
              <a:ext cx="1008321" cy="1008321"/>
            </a:xfrm>
            <a:custGeom>
              <a:avLst/>
              <a:gdLst/>
              <a:ahLst/>
              <a:cxnLst/>
              <a:rect r="r" b="b" t="t" l="l"/>
              <a:pathLst>
                <a:path h="1008321" w="1008321">
                  <a:moveTo>
                    <a:pt x="0" y="0"/>
                  </a:moveTo>
                  <a:lnTo>
                    <a:pt x="1008321" y="0"/>
                  </a:lnTo>
                  <a:lnTo>
                    <a:pt x="1008321" y="1008321"/>
                  </a:lnTo>
                  <a:lnTo>
                    <a:pt x="0" y="10083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grpSp>
        <p:nvGrpSpPr>
          <p:cNvPr name="Group 6" id="6"/>
          <p:cNvGrpSpPr/>
          <p:nvPr/>
        </p:nvGrpSpPr>
        <p:grpSpPr>
          <a:xfrm rot="0">
            <a:off x="7202802" y="1028700"/>
            <a:ext cx="3231684" cy="2976829"/>
            <a:chOff x="0" y="0"/>
            <a:chExt cx="4308912" cy="3969105"/>
          </a:xfrm>
        </p:grpSpPr>
        <p:sp>
          <p:nvSpPr>
            <p:cNvPr name="TextBox 7" id="7"/>
            <p:cNvSpPr txBox="true"/>
            <p:nvPr/>
          </p:nvSpPr>
          <p:spPr>
            <a:xfrm rot="0">
              <a:off x="0" y="2848230"/>
              <a:ext cx="4308912" cy="1120875"/>
            </a:xfrm>
            <a:prstGeom prst="rect">
              <a:avLst/>
            </a:prstGeom>
          </p:spPr>
          <p:txBody>
            <a:bodyPr anchor="t" rtlCol="false" tIns="0" lIns="0" bIns="0" rIns="0">
              <a:spAutoFit/>
            </a:bodyPr>
            <a:lstStyle/>
            <a:p>
              <a:pPr algn="ctr">
                <a:lnSpc>
                  <a:spcPts val="3484"/>
                </a:lnSpc>
              </a:pPr>
            </a:p>
            <a:p>
              <a:pPr algn="l">
                <a:lnSpc>
                  <a:spcPts val="3484"/>
                </a:lnSpc>
              </a:pPr>
            </a:p>
          </p:txBody>
        </p:sp>
        <p:sp>
          <p:nvSpPr>
            <p:cNvPr name="TextBox 8" id="8"/>
            <p:cNvSpPr txBox="true"/>
            <p:nvPr/>
          </p:nvSpPr>
          <p:spPr>
            <a:xfrm rot="0">
              <a:off x="0" y="1254037"/>
              <a:ext cx="4308912" cy="1468797"/>
            </a:xfrm>
            <a:prstGeom prst="rect">
              <a:avLst/>
            </a:prstGeom>
          </p:spPr>
          <p:txBody>
            <a:bodyPr anchor="t" rtlCol="false" tIns="0" lIns="0" bIns="0" rIns="0">
              <a:spAutoFit/>
            </a:bodyPr>
            <a:lstStyle/>
            <a:p>
              <a:pPr algn="ctr">
                <a:lnSpc>
                  <a:spcPts val="2831"/>
                </a:lnSpc>
              </a:pPr>
            </a:p>
            <a:p>
              <a:pPr algn="ctr">
                <a:lnSpc>
                  <a:spcPts val="2949"/>
                </a:lnSpc>
              </a:pPr>
              <a:r>
                <a:rPr lang="en-US" b="true" sz="2499" spc="99">
                  <a:solidFill>
                    <a:srgbClr val="07796B"/>
                  </a:solidFill>
                  <a:latin typeface="Open Sauce Bold"/>
                  <a:ea typeface="Open Sauce Bold"/>
                  <a:cs typeface="Open Sauce Bold"/>
                  <a:sym typeface="Open Sauce Bold"/>
                </a:rPr>
                <a:t>     MỞ TÀI KHOẢN</a:t>
              </a:r>
            </a:p>
            <a:p>
              <a:pPr algn="ctr" marL="0" indent="0" lvl="0">
                <a:lnSpc>
                  <a:spcPts val="2949"/>
                </a:lnSpc>
                <a:spcBef>
                  <a:spcPct val="0"/>
                </a:spcBef>
              </a:pPr>
            </a:p>
          </p:txBody>
        </p:sp>
        <p:sp>
          <p:nvSpPr>
            <p:cNvPr name="Freeform 9" id="9"/>
            <p:cNvSpPr/>
            <p:nvPr/>
          </p:nvSpPr>
          <p:spPr>
            <a:xfrm flipH="false" flipV="false" rot="0">
              <a:off x="1826702" y="0"/>
              <a:ext cx="953779" cy="953779"/>
            </a:xfrm>
            <a:custGeom>
              <a:avLst/>
              <a:gdLst/>
              <a:ahLst/>
              <a:cxnLst/>
              <a:rect r="r" b="b" t="t" l="l"/>
              <a:pathLst>
                <a:path h="953779" w="953779">
                  <a:moveTo>
                    <a:pt x="0" y="0"/>
                  </a:moveTo>
                  <a:lnTo>
                    <a:pt x="953780" y="0"/>
                  </a:lnTo>
                  <a:lnTo>
                    <a:pt x="953780" y="953779"/>
                  </a:lnTo>
                  <a:lnTo>
                    <a:pt x="0" y="95377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10" id="10"/>
          <p:cNvGrpSpPr/>
          <p:nvPr/>
        </p:nvGrpSpPr>
        <p:grpSpPr>
          <a:xfrm rot="0">
            <a:off x="13257453" y="1240951"/>
            <a:ext cx="3057411" cy="3072526"/>
            <a:chOff x="0" y="0"/>
            <a:chExt cx="4076548" cy="4096702"/>
          </a:xfrm>
        </p:grpSpPr>
        <p:sp>
          <p:nvSpPr>
            <p:cNvPr name="TextBox 11" id="11"/>
            <p:cNvSpPr txBox="true"/>
            <p:nvPr/>
          </p:nvSpPr>
          <p:spPr>
            <a:xfrm rot="0">
              <a:off x="0" y="1759690"/>
              <a:ext cx="4076548" cy="2337012"/>
            </a:xfrm>
            <a:prstGeom prst="rect">
              <a:avLst/>
            </a:prstGeom>
          </p:spPr>
          <p:txBody>
            <a:bodyPr anchor="t" rtlCol="false" tIns="0" lIns="0" bIns="0" rIns="0">
              <a:spAutoFit/>
            </a:bodyPr>
            <a:lstStyle/>
            <a:p>
              <a:pPr algn="l" marL="496569" indent="-248284" lvl="1">
                <a:lnSpc>
                  <a:spcPts val="3564"/>
                </a:lnSpc>
                <a:buFont typeface="Arial"/>
                <a:buChar char="•"/>
              </a:pPr>
              <a:r>
                <a:rPr lang="en-US" b="true" sz="2299" spc="229">
                  <a:solidFill>
                    <a:srgbClr val="062133"/>
                  </a:solidFill>
                  <a:latin typeface="Blacker Sans Text Bold"/>
                  <a:ea typeface="Blacker Sans Text Bold"/>
                  <a:cs typeface="Blacker Sans Text Bold"/>
                  <a:sym typeface="Blacker Sans Text Bold"/>
                </a:rPr>
                <a:t>Tư vấn thuế</a:t>
              </a:r>
            </a:p>
            <a:p>
              <a:pPr algn="l" marL="496569" indent="-248284" lvl="1">
                <a:lnSpc>
                  <a:spcPts val="3564"/>
                </a:lnSpc>
                <a:buFont typeface="Arial"/>
                <a:buChar char="•"/>
              </a:pPr>
              <a:r>
                <a:rPr lang="en-US" b="true" sz="2299" spc="229">
                  <a:solidFill>
                    <a:srgbClr val="062133"/>
                  </a:solidFill>
                  <a:latin typeface="Blacker Sans Text Bold"/>
                  <a:ea typeface="Blacker Sans Text Bold"/>
                  <a:cs typeface="Blacker Sans Text Bold"/>
                  <a:sym typeface="Blacker Sans Text Bold"/>
                </a:rPr>
                <a:t>Khai thuế</a:t>
              </a:r>
            </a:p>
            <a:p>
              <a:pPr algn="l" marL="496569" indent="-248284" lvl="1">
                <a:lnSpc>
                  <a:spcPts val="3564"/>
                </a:lnSpc>
                <a:buFont typeface="Arial"/>
                <a:buChar char="•"/>
              </a:pPr>
              <a:r>
                <a:rPr lang="en-US" b="true" sz="2299" spc="229">
                  <a:solidFill>
                    <a:srgbClr val="062133"/>
                  </a:solidFill>
                  <a:latin typeface="Blacker Sans Text Bold"/>
                  <a:ea typeface="Blacker Sans Text Bold"/>
                  <a:cs typeface="Blacker Sans Text Bold"/>
                  <a:sym typeface="Blacker Sans Text Bold"/>
                </a:rPr>
                <a:t>Sổ sách kế toán</a:t>
              </a:r>
            </a:p>
            <a:p>
              <a:pPr algn="l">
                <a:lnSpc>
                  <a:spcPts val="3564"/>
                </a:lnSpc>
              </a:pPr>
            </a:p>
          </p:txBody>
        </p:sp>
        <p:sp>
          <p:nvSpPr>
            <p:cNvPr name="TextBox 12" id="12"/>
            <p:cNvSpPr txBox="true"/>
            <p:nvPr/>
          </p:nvSpPr>
          <p:spPr>
            <a:xfrm rot="0">
              <a:off x="0" y="1195936"/>
              <a:ext cx="4076548" cy="449743"/>
            </a:xfrm>
            <a:prstGeom prst="rect">
              <a:avLst/>
            </a:prstGeom>
          </p:spPr>
          <p:txBody>
            <a:bodyPr anchor="t" rtlCol="false" tIns="0" lIns="0" bIns="0" rIns="0">
              <a:spAutoFit/>
            </a:bodyPr>
            <a:lstStyle/>
            <a:p>
              <a:pPr algn="ctr" marL="0" indent="0" lvl="0">
                <a:lnSpc>
                  <a:spcPts val="2699"/>
                </a:lnSpc>
                <a:spcBef>
                  <a:spcPct val="0"/>
                </a:spcBef>
              </a:pPr>
              <a:r>
                <a:rPr lang="en-US" b="true" sz="2288" spc="91">
                  <a:solidFill>
                    <a:srgbClr val="07796B"/>
                  </a:solidFill>
                  <a:latin typeface="Open Sauce Bold"/>
                  <a:ea typeface="Open Sauce Bold"/>
                  <a:cs typeface="Open Sauce Bold"/>
                  <a:sym typeface="Open Sauce Bold"/>
                </a:rPr>
                <a:t>KẾ TOÁN THUẾ US</a:t>
              </a:r>
            </a:p>
          </p:txBody>
        </p:sp>
        <p:sp>
          <p:nvSpPr>
            <p:cNvPr name="Freeform 13" id="13"/>
            <p:cNvSpPr/>
            <p:nvPr/>
          </p:nvSpPr>
          <p:spPr>
            <a:xfrm flipH="false" flipV="false" rot="0">
              <a:off x="1728195" y="0"/>
              <a:ext cx="902345" cy="902345"/>
            </a:xfrm>
            <a:custGeom>
              <a:avLst/>
              <a:gdLst/>
              <a:ahLst/>
              <a:cxnLst/>
              <a:rect r="r" b="b" t="t" l="l"/>
              <a:pathLst>
                <a:path h="902345" w="902345">
                  <a:moveTo>
                    <a:pt x="0" y="0"/>
                  </a:moveTo>
                  <a:lnTo>
                    <a:pt x="902345" y="0"/>
                  </a:lnTo>
                  <a:lnTo>
                    <a:pt x="902345" y="902345"/>
                  </a:lnTo>
                  <a:lnTo>
                    <a:pt x="0" y="90234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14" id="14"/>
          <p:cNvGrpSpPr/>
          <p:nvPr/>
        </p:nvGrpSpPr>
        <p:grpSpPr>
          <a:xfrm rot="0">
            <a:off x="13141082" y="6560418"/>
            <a:ext cx="3290153" cy="1328316"/>
            <a:chOff x="0" y="0"/>
            <a:chExt cx="4386870" cy="1771088"/>
          </a:xfrm>
        </p:grpSpPr>
        <p:sp>
          <p:nvSpPr>
            <p:cNvPr name="TextBox 15" id="15"/>
            <p:cNvSpPr txBox="true"/>
            <p:nvPr/>
          </p:nvSpPr>
          <p:spPr>
            <a:xfrm rot="0">
              <a:off x="0" y="1286250"/>
              <a:ext cx="4386870" cy="484838"/>
            </a:xfrm>
            <a:prstGeom prst="rect">
              <a:avLst/>
            </a:prstGeom>
          </p:spPr>
          <p:txBody>
            <a:bodyPr anchor="t" rtlCol="false" tIns="0" lIns="0" bIns="0" rIns="0">
              <a:spAutoFit/>
            </a:bodyPr>
            <a:lstStyle/>
            <a:p>
              <a:pPr algn="ctr" marL="0" indent="0" lvl="0">
                <a:lnSpc>
                  <a:spcPts val="2952"/>
                </a:lnSpc>
                <a:spcBef>
                  <a:spcPct val="0"/>
                </a:spcBef>
              </a:pPr>
              <a:r>
                <a:rPr lang="en-US" b="true" sz="2502" spc="100">
                  <a:solidFill>
                    <a:srgbClr val="07796B"/>
                  </a:solidFill>
                  <a:latin typeface="Open Sauce Bold"/>
                  <a:ea typeface="Open Sauce Bold"/>
                  <a:cs typeface="Open Sauce Bold"/>
                  <a:sym typeface="Open Sauce Bold"/>
                </a:rPr>
                <a:t>ĐĂNG KÝ ITIN</a:t>
              </a:r>
            </a:p>
          </p:txBody>
        </p:sp>
        <p:sp>
          <p:nvSpPr>
            <p:cNvPr name="Freeform 16" id="16"/>
            <p:cNvSpPr/>
            <p:nvPr/>
          </p:nvSpPr>
          <p:spPr>
            <a:xfrm flipH="false" flipV="false" rot="0">
              <a:off x="1804443" y="0"/>
              <a:ext cx="971035" cy="971035"/>
            </a:xfrm>
            <a:custGeom>
              <a:avLst/>
              <a:gdLst/>
              <a:ahLst/>
              <a:cxnLst/>
              <a:rect r="r" b="b" t="t" l="l"/>
              <a:pathLst>
                <a:path h="971035" w="971035">
                  <a:moveTo>
                    <a:pt x="0" y="0"/>
                  </a:moveTo>
                  <a:lnTo>
                    <a:pt x="971036" y="0"/>
                  </a:lnTo>
                  <a:lnTo>
                    <a:pt x="971036" y="971035"/>
                  </a:lnTo>
                  <a:lnTo>
                    <a:pt x="0" y="97103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AutoShape 17" id="17"/>
          <p:cNvSpPr/>
          <p:nvPr/>
        </p:nvSpPr>
        <p:spPr>
          <a:xfrm flipV="true">
            <a:off x="17933874" y="8003671"/>
            <a:ext cx="0" cy="2465731"/>
          </a:xfrm>
          <a:prstGeom prst="line">
            <a:avLst/>
          </a:prstGeom>
          <a:ln cap="flat" w="504825">
            <a:solidFill>
              <a:srgbClr val="169581">
                <a:alpha val="29804"/>
              </a:srgbClr>
            </a:solidFill>
            <a:prstDash val="solid"/>
            <a:headEnd type="none" len="sm" w="sm"/>
            <a:tailEnd type="none" len="sm" w="sm"/>
          </a:ln>
        </p:spPr>
      </p:sp>
      <p:sp>
        <p:nvSpPr>
          <p:cNvPr name="AutoShape 18" id="18"/>
          <p:cNvSpPr/>
          <p:nvPr/>
        </p:nvSpPr>
        <p:spPr>
          <a:xfrm flipV="true">
            <a:off x="18186287" y="6410659"/>
            <a:ext cx="0" cy="4673609"/>
          </a:xfrm>
          <a:prstGeom prst="line">
            <a:avLst/>
          </a:prstGeom>
          <a:ln cap="flat" w="504825">
            <a:solidFill>
              <a:srgbClr val="07796B">
                <a:alpha val="29804"/>
              </a:srgbClr>
            </a:solidFill>
            <a:prstDash val="solid"/>
            <a:headEnd type="none" len="sm" w="sm"/>
            <a:tailEnd type="none" len="sm" w="sm"/>
          </a:ln>
        </p:spPr>
      </p:sp>
      <p:grpSp>
        <p:nvGrpSpPr>
          <p:cNvPr name="Group 19" id="19"/>
          <p:cNvGrpSpPr/>
          <p:nvPr/>
        </p:nvGrpSpPr>
        <p:grpSpPr>
          <a:xfrm rot="0">
            <a:off x="6622572" y="4474475"/>
            <a:ext cx="4802599" cy="1812398"/>
            <a:chOff x="0" y="0"/>
            <a:chExt cx="812800" cy="306733"/>
          </a:xfrm>
        </p:grpSpPr>
        <p:sp>
          <p:nvSpPr>
            <p:cNvPr name="Freeform 20" id="20"/>
            <p:cNvSpPr/>
            <p:nvPr/>
          </p:nvSpPr>
          <p:spPr>
            <a:xfrm flipH="false" flipV="false" rot="0">
              <a:off x="0" y="0"/>
              <a:ext cx="812800" cy="306733"/>
            </a:xfrm>
            <a:custGeom>
              <a:avLst/>
              <a:gdLst/>
              <a:ahLst/>
              <a:cxnLst/>
              <a:rect r="r" b="b" t="t" l="l"/>
              <a:pathLst>
                <a:path h="306733" w="812800">
                  <a:moveTo>
                    <a:pt x="406400" y="0"/>
                  </a:moveTo>
                  <a:cubicBezTo>
                    <a:pt x="181951" y="0"/>
                    <a:pt x="0" y="68665"/>
                    <a:pt x="0" y="153367"/>
                  </a:cubicBezTo>
                  <a:cubicBezTo>
                    <a:pt x="0" y="238069"/>
                    <a:pt x="181951" y="306733"/>
                    <a:pt x="406400" y="306733"/>
                  </a:cubicBezTo>
                  <a:cubicBezTo>
                    <a:pt x="630849" y="306733"/>
                    <a:pt x="812800" y="238069"/>
                    <a:pt x="812800" y="153367"/>
                  </a:cubicBezTo>
                  <a:cubicBezTo>
                    <a:pt x="812800" y="68665"/>
                    <a:pt x="630849" y="0"/>
                    <a:pt x="406400" y="0"/>
                  </a:cubicBezTo>
                  <a:close/>
                </a:path>
              </a:pathLst>
            </a:custGeom>
            <a:solidFill>
              <a:srgbClr val="169581"/>
            </a:solidFill>
          </p:spPr>
        </p:sp>
        <p:sp>
          <p:nvSpPr>
            <p:cNvPr name="TextBox 21" id="21"/>
            <p:cNvSpPr txBox="true"/>
            <p:nvPr/>
          </p:nvSpPr>
          <p:spPr>
            <a:xfrm>
              <a:off x="76200" y="-9344"/>
              <a:ext cx="660400" cy="287321"/>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2049403" y="6560418"/>
            <a:ext cx="3511482" cy="2260897"/>
            <a:chOff x="0" y="0"/>
            <a:chExt cx="4681976" cy="3014530"/>
          </a:xfrm>
        </p:grpSpPr>
        <p:sp>
          <p:nvSpPr>
            <p:cNvPr name="TextBox 23" id="23"/>
            <p:cNvSpPr txBox="true"/>
            <p:nvPr/>
          </p:nvSpPr>
          <p:spPr>
            <a:xfrm rot="0">
              <a:off x="0" y="2448337"/>
              <a:ext cx="4681976" cy="566193"/>
            </a:xfrm>
            <a:prstGeom prst="rect">
              <a:avLst/>
            </a:prstGeom>
          </p:spPr>
          <p:txBody>
            <a:bodyPr anchor="t" rtlCol="false" tIns="0" lIns="0" bIns="0" rIns="0">
              <a:spAutoFit/>
            </a:bodyPr>
            <a:lstStyle/>
            <a:p>
              <a:pPr algn="l">
                <a:lnSpc>
                  <a:spcPts val="3786"/>
                </a:lnSpc>
              </a:pPr>
            </a:p>
          </p:txBody>
        </p:sp>
        <p:sp>
          <p:nvSpPr>
            <p:cNvPr name="TextBox 24" id="24"/>
            <p:cNvSpPr txBox="true"/>
            <p:nvPr/>
          </p:nvSpPr>
          <p:spPr>
            <a:xfrm rot="0">
              <a:off x="0" y="1372136"/>
              <a:ext cx="4681976" cy="923002"/>
            </a:xfrm>
            <a:prstGeom prst="rect">
              <a:avLst/>
            </a:prstGeom>
          </p:spPr>
          <p:txBody>
            <a:bodyPr anchor="t" rtlCol="false" tIns="0" lIns="0" bIns="0" rIns="0">
              <a:spAutoFit/>
            </a:bodyPr>
            <a:lstStyle/>
            <a:p>
              <a:pPr algn="ctr">
                <a:lnSpc>
                  <a:spcPts val="2836"/>
                </a:lnSpc>
              </a:pPr>
              <a:r>
                <a:rPr lang="en-US" b="true" sz="2403" spc="96">
                  <a:solidFill>
                    <a:srgbClr val="07796B"/>
                  </a:solidFill>
                  <a:latin typeface="Open Sauce Bold"/>
                  <a:ea typeface="Open Sauce Bold"/>
                  <a:cs typeface="Open Sauce Bold"/>
                  <a:sym typeface="Open Sauce Bold"/>
                </a:rPr>
                <a:t>     ĐĂNG KÝ BẢO HỘ</a:t>
              </a:r>
            </a:p>
            <a:p>
              <a:pPr algn="ctr" marL="0" indent="0" lvl="0">
                <a:lnSpc>
                  <a:spcPts val="2707"/>
                </a:lnSpc>
                <a:spcBef>
                  <a:spcPct val="0"/>
                </a:spcBef>
              </a:pPr>
            </a:p>
          </p:txBody>
        </p:sp>
        <p:sp>
          <p:nvSpPr>
            <p:cNvPr name="Freeform 25" id="25"/>
            <p:cNvSpPr/>
            <p:nvPr/>
          </p:nvSpPr>
          <p:spPr>
            <a:xfrm flipH="false" flipV="false" rot="0">
              <a:off x="1984857" y="0"/>
              <a:ext cx="1036357" cy="1036357"/>
            </a:xfrm>
            <a:custGeom>
              <a:avLst/>
              <a:gdLst/>
              <a:ahLst/>
              <a:cxnLst/>
              <a:rect r="r" b="b" t="t" l="l"/>
              <a:pathLst>
                <a:path h="1036357" w="1036357">
                  <a:moveTo>
                    <a:pt x="0" y="0"/>
                  </a:moveTo>
                  <a:lnTo>
                    <a:pt x="1036357" y="0"/>
                  </a:lnTo>
                  <a:lnTo>
                    <a:pt x="1036357" y="1036357"/>
                  </a:lnTo>
                  <a:lnTo>
                    <a:pt x="0" y="10363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26" id="26"/>
          <p:cNvGrpSpPr/>
          <p:nvPr/>
        </p:nvGrpSpPr>
        <p:grpSpPr>
          <a:xfrm rot="0">
            <a:off x="7202802" y="6560418"/>
            <a:ext cx="3511482" cy="1910254"/>
            <a:chOff x="0" y="0"/>
            <a:chExt cx="4681976" cy="2547005"/>
          </a:xfrm>
        </p:grpSpPr>
        <p:sp>
          <p:nvSpPr>
            <p:cNvPr name="TextBox 27" id="27"/>
            <p:cNvSpPr txBox="true"/>
            <p:nvPr/>
          </p:nvSpPr>
          <p:spPr>
            <a:xfrm rot="0">
              <a:off x="0" y="1980812"/>
              <a:ext cx="4681976" cy="566193"/>
            </a:xfrm>
            <a:prstGeom prst="rect">
              <a:avLst/>
            </a:prstGeom>
          </p:spPr>
          <p:txBody>
            <a:bodyPr anchor="t" rtlCol="false" tIns="0" lIns="0" bIns="0" rIns="0">
              <a:spAutoFit/>
            </a:bodyPr>
            <a:lstStyle/>
            <a:p>
              <a:pPr algn="l">
                <a:lnSpc>
                  <a:spcPts val="3786"/>
                </a:lnSpc>
              </a:pPr>
            </a:p>
          </p:txBody>
        </p:sp>
        <p:sp>
          <p:nvSpPr>
            <p:cNvPr name="TextBox 28" id="28"/>
            <p:cNvSpPr txBox="true"/>
            <p:nvPr/>
          </p:nvSpPr>
          <p:spPr>
            <a:xfrm rot="0">
              <a:off x="0" y="1372136"/>
              <a:ext cx="4681976" cy="455476"/>
            </a:xfrm>
            <a:prstGeom prst="rect">
              <a:avLst/>
            </a:prstGeom>
          </p:spPr>
          <p:txBody>
            <a:bodyPr anchor="t" rtlCol="false" tIns="0" lIns="0" bIns="0" rIns="0">
              <a:spAutoFit/>
            </a:bodyPr>
            <a:lstStyle/>
            <a:p>
              <a:pPr algn="ctr" marL="0" indent="0" lvl="0">
                <a:lnSpc>
                  <a:spcPts val="2718"/>
                </a:lnSpc>
                <a:spcBef>
                  <a:spcPct val="0"/>
                </a:spcBef>
              </a:pPr>
              <a:r>
                <a:rPr lang="en-US" b="true" sz="2303" spc="92">
                  <a:solidFill>
                    <a:srgbClr val="07796B"/>
                  </a:solidFill>
                  <a:latin typeface="Open Sauce Bold"/>
                  <a:ea typeface="Open Sauce Bold"/>
                  <a:cs typeface="Open Sauce Bold"/>
                  <a:sym typeface="Open Sauce Bold"/>
                </a:rPr>
                <a:t>BẢO HIỂM TÀI KHOẢN </a:t>
              </a:r>
            </a:p>
          </p:txBody>
        </p:sp>
        <p:sp>
          <p:nvSpPr>
            <p:cNvPr name="Freeform 29" id="29"/>
            <p:cNvSpPr/>
            <p:nvPr/>
          </p:nvSpPr>
          <p:spPr>
            <a:xfrm flipH="false" flipV="false" rot="0">
              <a:off x="1984857" y="0"/>
              <a:ext cx="1036357" cy="1036357"/>
            </a:xfrm>
            <a:custGeom>
              <a:avLst/>
              <a:gdLst/>
              <a:ahLst/>
              <a:cxnLst/>
              <a:rect r="r" b="b" t="t" l="l"/>
              <a:pathLst>
                <a:path h="1036357" w="1036357">
                  <a:moveTo>
                    <a:pt x="0" y="0"/>
                  </a:moveTo>
                  <a:lnTo>
                    <a:pt x="1036357" y="0"/>
                  </a:lnTo>
                  <a:lnTo>
                    <a:pt x="1036357" y="1036357"/>
                  </a:lnTo>
                  <a:lnTo>
                    <a:pt x="0" y="10363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
        <p:nvSpPr>
          <p:cNvPr name="Freeform 30" id="30"/>
          <p:cNvSpPr/>
          <p:nvPr/>
        </p:nvSpPr>
        <p:spPr>
          <a:xfrm flipH="false" flipV="false" rot="0">
            <a:off x="-210056" y="-2318144"/>
            <a:ext cx="18422601" cy="14139838"/>
          </a:xfrm>
          <a:custGeom>
            <a:avLst/>
            <a:gdLst/>
            <a:ahLst/>
            <a:cxnLst/>
            <a:rect r="r" b="b" t="t" l="l"/>
            <a:pathLst>
              <a:path h="14139838" w="18422601">
                <a:moveTo>
                  <a:pt x="0" y="0"/>
                </a:moveTo>
                <a:lnTo>
                  <a:pt x="18422601" y="0"/>
                </a:lnTo>
                <a:lnTo>
                  <a:pt x="18422601" y="14139838"/>
                </a:lnTo>
                <a:lnTo>
                  <a:pt x="0" y="14139838"/>
                </a:lnTo>
                <a:lnTo>
                  <a:pt x="0" y="0"/>
                </a:lnTo>
                <a:close/>
              </a:path>
            </a:pathLst>
          </a:custGeom>
          <a:blipFill>
            <a:blip r:embed="rId8">
              <a:alphaModFix amt="10999"/>
            </a:blip>
            <a:stretch>
              <a:fillRect l="0" t="-649" r="0" b="-649"/>
            </a:stretch>
          </a:blipFill>
        </p:spPr>
      </p:sp>
      <p:sp>
        <p:nvSpPr>
          <p:cNvPr name="Freeform 31" id="31"/>
          <p:cNvSpPr/>
          <p:nvPr/>
        </p:nvSpPr>
        <p:spPr>
          <a:xfrm flipH="false" flipV="false" rot="0">
            <a:off x="307713" y="95129"/>
            <a:ext cx="2353811" cy="2353811"/>
          </a:xfrm>
          <a:custGeom>
            <a:avLst/>
            <a:gdLst/>
            <a:ahLst/>
            <a:cxnLst/>
            <a:rect r="r" b="b" t="t" l="l"/>
            <a:pathLst>
              <a:path h="2353811" w="2353811">
                <a:moveTo>
                  <a:pt x="0" y="0"/>
                </a:moveTo>
                <a:lnTo>
                  <a:pt x="2353811" y="0"/>
                </a:lnTo>
                <a:lnTo>
                  <a:pt x="2353811" y="2353812"/>
                </a:lnTo>
                <a:lnTo>
                  <a:pt x="0" y="2353812"/>
                </a:lnTo>
                <a:lnTo>
                  <a:pt x="0" y="0"/>
                </a:lnTo>
                <a:close/>
              </a:path>
            </a:pathLst>
          </a:custGeom>
          <a:blipFill>
            <a:blip r:embed="rId9"/>
            <a:stretch>
              <a:fillRect l="0" t="0" r="0" b="0"/>
            </a:stretch>
          </a:blipFill>
        </p:spPr>
      </p:sp>
      <p:sp>
        <p:nvSpPr>
          <p:cNvPr name="TextBox 32" id="32"/>
          <p:cNvSpPr txBox="true"/>
          <p:nvPr/>
        </p:nvSpPr>
        <p:spPr>
          <a:xfrm rot="0">
            <a:off x="6742701" y="4631374"/>
            <a:ext cx="4802599" cy="1403351"/>
          </a:xfrm>
          <a:prstGeom prst="rect">
            <a:avLst/>
          </a:prstGeom>
        </p:spPr>
        <p:txBody>
          <a:bodyPr anchor="t" rtlCol="false" tIns="0" lIns="0" bIns="0" rIns="0">
            <a:spAutoFit/>
          </a:bodyPr>
          <a:lstStyle/>
          <a:p>
            <a:pPr algn="ctr">
              <a:lnSpc>
                <a:spcPts val="6789"/>
              </a:lnSpc>
            </a:pPr>
            <a:r>
              <a:rPr lang="en-US" sz="4849" b="true">
                <a:solidFill>
                  <a:srgbClr val="FFCE08"/>
                </a:solidFill>
                <a:latin typeface="Blacker Sans Text Bold"/>
                <a:ea typeface="Blacker Sans Text Bold"/>
                <a:cs typeface="Blacker Sans Text Bold"/>
                <a:sym typeface="Blacker Sans Text Bold"/>
              </a:rPr>
              <a:t>DỊCH VỤ</a:t>
            </a:r>
          </a:p>
          <a:p>
            <a:pPr algn="ctr">
              <a:lnSpc>
                <a:spcPts val="4409"/>
              </a:lnSpc>
            </a:pPr>
            <a:r>
              <a:rPr lang="en-US" sz="3150" b="true">
                <a:solidFill>
                  <a:srgbClr val="FFCE08"/>
                </a:solidFill>
                <a:latin typeface="Blacker Sans Text Bold"/>
                <a:ea typeface="Blacker Sans Text Bold"/>
                <a:cs typeface="Blacker Sans Text Bold"/>
                <a:sym typeface="Blacker Sans Text Bold"/>
              </a:rPr>
              <a:t>CỦA CHÚNG TÔI</a:t>
            </a:r>
          </a:p>
        </p:txBody>
      </p:sp>
      <p:sp>
        <p:nvSpPr>
          <p:cNvPr name="TextBox 33" id="33"/>
          <p:cNvSpPr txBox="true"/>
          <p:nvPr/>
        </p:nvSpPr>
        <p:spPr>
          <a:xfrm rot="0">
            <a:off x="2049403" y="3046360"/>
            <a:ext cx="4021623" cy="2799080"/>
          </a:xfrm>
          <a:prstGeom prst="rect">
            <a:avLst/>
          </a:prstGeom>
        </p:spPr>
        <p:txBody>
          <a:bodyPr anchor="t" rtlCol="false" tIns="0" lIns="0" bIns="0" rIns="0">
            <a:spAutoFit/>
          </a:bodyPr>
          <a:lstStyle/>
          <a:p>
            <a:pPr algn="l" marL="496567" indent="-248284" lvl="1">
              <a:lnSpc>
                <a:spcPts val="3219"/>
              </a:lnSpc>
              <a:buFont typeface="Arial"/>
              <a:buChar char="•"/>
            </a:pPr>
            <a:r>
              <a:rPr lang="en-US" b="true" sz="2299">
                <a:solidFill>
                  <a:srgbClr val="062133"/>
                </a:solidFill>
                <a:latin typeface="Blacker Sans Text Bold"/>
                <a:ea typeface="Blacker Sans Text Bold"/>
                <a:cs typeface="Blacker Sans Text Bold"/>
                <a:sym typeface="Blacker Sans Text Bold"/>
              </a:rPr>
              <a:t>Giấy phép thành lập</a:t>
            </a:r>
          </a:p>
          <a:p>
            <a:pPr algn="l" marL="496567" indent="-248284" lvl="1">
              <a:lnSpc>
                <a:spcPts val="3219"/>
              </a:lnSpc>
              <a:buFont typeface="Arial"/>
              <a:buChar char="•"/>
            </a:pPr>
            <a:r>
              <a:rPr lang="en-US" b="true" sz="2299">
                <a:solidFill>
                  <a:srgbClr val="062133"/>
                </a:solidFill>
                <a:latin typeface="Blacker Sans Text Bold"/>
                <a:ea typeface="Blacker Sans Text Bold"/>
                <a:cs typeface="Blacker Sans Text Bold"/>
                <a:sym typeface="Blacker Sans Text Bold"/>
              </a:rPr>
              <a:t>Mã số thuế EIN</a:t>
            </a:r>
          </a:p>
          <a:p>
            <a:pPr algn="l" marL="496567" indent="-248284" lvl="1">
              <a:lnSpc>
                <a:spcPts val="3219"/>
              </a:lnSpc>
              <a:buFont typeface="Arial"/>
              <a:buChar char="•"/>
            </a:pPr>
            <a:r>
              <a:rPr lang="en-US" b="true" sz="2299">
                <a:solidFill>
                  <a:srgbClr val="062133"/>
                </a:solidFill>
                <a:latin typeface="Blacker Sans Text Bold"/>
                <a:ea typeface="Blacker Sans Text Bold"/>
                <a:cs typeface="Blacker Sans Text Bold"/>
                <a:sym typeface="Blacker Sans Text Bold"/>
              </a:rPr>
              <a:t>Khai BOI</a:t>
            </a:r>
          </a:p>
          <a:p>
            <a:pPr algn="l" marL="496567" indent="-248284" lvl="1">
              <a:lnSpc>
                <a:spcPts val="3219"/>
              </a:lnSpc>
              <a:buFont typeface="Arial"/>
              <a:buChar char="•"/>
            </a:pPr>
            <a:r>
              <a:rPr lang="en-US" b="true" sz="2299">
                <a:solidFill>
                  <a:srgbClr val="062133"/>
                </a:solidFill>
                <a:latin typeface="Blacker Sans Text Bold"/>
                <a:ea typeface="Blacker Sans Text Bold"/>
                <a:cs typeface="Blacker Sans Text Bold"/>
                <a:sym typeface="Blacker Sans Text Bold"/>
              </a:rPr>
              <a:t>Sales Tax Permit</a:t>
            </a:r>
          </a:p>
          <a:p>
            <a:pPr algn="l" marL="496567" indent="-248284" lvl="1">
              <a:lnSpc>
                <a:spcPts val="3219"/>
              </a:lnSpc>
              <a:buFont typeface="Arial"/>
              <a:buChar char="•"/>
            </a:pPr>
            <a:r>
              <a:rPr lang="en-US" b="true" sz="2299">
                <a:solidFill>
                  <a:srgbClr val="062133"/>
                </a:solidFill>
                <a:latin typeface="Blacker Sans Text Bold"/>
                <a:ea typeface="Blacker Sans Text Bold"/>
                <a:cs typeface="Blacker Sans Text Bold"/>
                <a:sym typeface="Blacker Sans Text Bold"/>
              </a:rPr>
              <a:t>Resales License</a:t>
            </a:r>
          </a:p>
          <a:p>
            <a:pPr algn="l">
              <a:lnSpc>
                <a:spcPts val="3219"/>
              </a:lnSpc>
            </a:pPr>
          </a:p>
          <a:p>
            <a:pPr algn="l">
              <a:lnSpc>
                <a:spcPts val="3219"/>
              </a:lnSpc>
            </a:pPr>
          </a:p>
        </p:txBody>
      </p:sp>
      <p:sp>
        <p:nvSpPr>
          <p:cNvPr name="TextBox 34" id="34"/>
          <p:cNvSpPr txBox="true"/>
          <p:nvPr/>
        </p:nvSpPr>
        <p:spPr>
          <a:xfrm rot="0">
            <a:off x="2079530" y="8148082"/>
            <a:ext cx="3521164" cy="1298842"/>
          </a:xfrm>
          <a:prstGeom prst="rect">
            <a:avLst/>
          </a:prstGeom>
        </p:spPr>
        <p:txBody>
          <a:bodyPr anchor="t" rtlCol="false" tIns="0" lIns="0" bIns="0" rIns="0">
            <a:spAutoFit/>
          </a:bodyPr>
          <a:lstStyle/>
          <a:p>
            <a:pPr algn="l" marL="537481" indent="-268740" lvl="1">
              <a:lnSpc>
                <a:spcPts val="3485"/>
              </a:lnSpc>
              <a:buFont typeface="Arial"/>
              <a:buChar char="•"/>
            </a:pPr>
            <a:r>
              <a:rPr lang="en-US" b="true" sz="2489">
                <a:solidFill>
                  <a:srgbClr val="062133"/>
                </a:solidFill>
                <a:latin typeface="Blacker Sans Text Bold"/>
                <a:ea typeface="Blacker Sans Text Bold"/>
                <a:cs typeface="Blacker Sans Text Bold"/>
                <a:sym typeface="Blacker Sans Text Bold"/>
              </a:rPr>
              <a:t>Đăng ký Trademark</a:t>
            </a:r>
          </a:p>
          <a:p>
            <a:pPr algn="l" marL="537481" indent="-268740" lvl="1">
              <a:lnSpc>
                <a:spcPts val="3485"/>
              </a:lnSpc>
              <a:buFont typeface="Arial"/>
              <a:buChar char="•"/>
            </a:pPr>
            <a:r>
              <a:rPr lang="en-US" b="true" sz="2489">
                <a:solidFill>
                  <a:srgbClr val="062133"/>
                </a:solidFill>
                <a:latin typeface="Blacker Sans Text Bold"/>
                <a:ea typeface="Blacker Sans Text Bold"/>
                <a:cs typeface="Blacker Sans Text Bold"/>
                <a:sym typeface="Blacker Sans Text Bold"/>
              </a:rPr>
              <a:t>Đăng ký Copyright</a:t>
            </a:r>
          </a:p>
          <a:p>
            <a:pPr algn="l" marL="537481" indent="-268740" lvl="1">
              <a:lnSpc>
                <a:spcPts val="3485"/>
              </a:lnSpc>
              <a:buFont typeface="Arial"/>
              <a:buChar char="•"/>
            </a:pPr>
            <a:r>
              <a:rPr lang="en-US" b="true" sz="2489">
                <a:solidFill>
                  <a:srgbClr val="062133"/>
                </a:solidFill>
                <a:latin typeface="Blacker Sans Text Bold"/>
                <a:ea typeface="Blacker Sans Text Bold"/>
                <a:cs typeface="Blacker Sans Text Bold"/>
                <a:sym typeface="Blacker Sans Text Bold"/>
              </a:rPr>
              <a:t>Đăng ký Patent</a:t>
            </a:r>
          </a:p>
        </p:txBody>
      </p:sp>
      <p:sp>
        <p:nvSpPr>
          <p:cNvPr name="TextBox 35" id="35"/>
          <p:cNvSpPr txBox="true"/>
          <p:nvPr/>
        </p:nvSpPr>
        <p:spPr>
          <a:xfrm rot="0">
            <a:off x="7267376" y="2943901"/>
            <a:ext cx="3753247" cy="1280577"/>
          </a:xfrm>
          <a:prstGeom prst="rect">
            <a:avLst/>
          </a:prstGeom>
        </p:spPr>
        <p:txBody>
          <a:bodyPr anchor="t" rtlCol="false" tIns="0" lIns="0" bIns="0" rIns="0">
            <a:spAutoFit/>
          </a:bodyPr>
          <a:lstStyle/>
          <a:p>
            <a:pPr algn="l" marL="530806" indent="-265403" lvl="1">
              <a:lnSpc>
                <a:spcPts val="3442"/>
              </a:lnSpc>
              <a:buFont typeface="Arial"/>
              <a:buChar char="•"/>
            </a:pPr>
            <a:r>
              <a:rPr lang="en-US" b="true" sz="2458">
                <a:solidFill>
                  <a:srgbClr val="062133"/>
                </a:solidFill>
                <a:latin typeface="Blacker Sans Text Bold"/>
                <a:ea typeface="Blacker Sans Text Bold"/>
                <a:cs typeface="Blacker Sans Text Bold"/>
                <a:sym typeface="Blacker Sans Text Bold"/>
              </a:rPr>
              <a:t>Tài khoản bank US</a:t>
            </a:r>
          </a:p>
          <a:p>
            <a:pPr algn="l" marL="530806" indent="-265403" lvl="1">
              <a:lnSpc>
                <a:spcPts val="3442"/>
              </a:lnSpc>
              <a:buFont typeface="Arial"/>
              <a:buChar char="•"/>
            </a:pPr>
            <a:r>
              <a:rPr lang="en-US" b="true" sz="2458">
                <a:solidFill>
                  <a:srgbClr val="062133"/>
                </a:solidFill>
                <a:latin typeface="Blacker Sans Text Bold"/>
                <a:ea typeface="Blacker Sans Text Bold"/>
                <a:cs typeface="Blacker Sans Text Bold"/>
                <a:sym typeface="Blacker Sans Text Bold"/>
              </a:rPr>
              <a:t>Tài khoản Amazon</a:t>
            </a:r>
          </a:p>
          <a:p>
            <a:pPr algn="l" marL="530806" indent="-265403" lvl="1">
              <a:lnSpc>
                <a:spcPts val="3442"/>
              </a:lnSpc>
              <a:buFont typeface="Arial"/>
              <a:buChar char="•"/>
            </a:pPr>
            <a:r>
              <a:rPr lang="en-US" b="true" sz="2458">
                <a:solidFill>
                  <a:srgbClr val="062133"/>
                </a:solidFill>
                <a:latin typeface="Blacker Sans Text Bold"/>
                <a:ea typeface="Blacker Sans Text Bold"/>
                <a:cs typeface="Blacker Sans Text Bold"/>
                <a:sym typeface="Blacker Sans Text Bold"/>
              </a:rPr>
              <a:t>Cổng Shopify Payment</a:t>
            </a:r>
          </a:p>
        </p:txBody>
      </p:sp>
      <p:sp>
        <p:nvSpPr>
          <p:cNvPr name="TextBox 36" id="36"/>
          <p:cNvSpPr txBox="true"/>
          <p:nvPr/>
        </p:nvSpPr>
        <p:spPr>
          <a:xfrm rot="0">
            <a:off x="7232929" y="8148082"/>
            <a:ext cx="3521164" cy="860692"/>
          </a:xfrm>
          <a:prstGeom prst="rect">
            <a:avLst/>
          </a:prstGeom>
        </p:spPr>
        <p:txBody>
          <a:bodyPr anchor="t" rtlCol="false" tIns="0" lIns="0" bIns="0" rIns="0">
            <a:spAutoFit/>
          </a:bodyPr>
          <a:lstStyle/>
          <a:p>
            <a:pPr algn="l" marL="537481" indent="-268740" lvl="1">
              <a:lnSpc>
                <a:spcPts val="3485"/>
              </a:lnSpc>
              <a:buFont typeface="Arial"/>
              <a:buChar char="•"/>
            </a:pPr>
            <a:r>
              <a:rPr lang="en-US" b="true" sz="2489">
                <a:solidFill>
                  <a:srgbClr val="062133"/>
                </a:solidFill>
                <a:latin typeface="Blacker Sans Text Bold"/>
                <a:ea typeface="Blacker Sans Text Bold"/>
                <a:cs typeface="Blacker Sans Text Bold"/>
                <a:sym typeface="Blacker Sans Text Bold"/>
              </a:rPr>
              <a:t>Tài khoản Amazon</a:t>
            </a:r>
          </a:p>
          <a:p>
            <a:pPr algn="l" marL="537481" indent="-268740" lvl="1">
              <a:lnSpc>
                <a:spcPts val="3485"/>
              </a:lnSpc>
              <a:buFont typeface="Arial"/>
              <a:buChar char="•"/>
            </a:pPr>
            <a:r>
              <a:rPr lang="en-US" b="true" sz="2489">
                <a:solidFill>
                  <a:srgbClr val="062133"/>
                </a:solidFill>
                <a:latin typeface="Blacker Sans Text Bold"/>
                <a:ea typeface="Blacker Sans Text Bold"/>
                <a:cs typeface="Blacker Sans Text Bold"/>
                <a:sym typeface="Blacker Sans Text Bold"/>
              </a:rPr>
              <a:t>Tài khoản Wayfair</a:t>
            </a:r>
          </a:p>
        </p:txBody>
      </p:sp>
      <p:sp>
        <p:nvSpPr>
          <p:cNvPr name="TextBox 37" id="37"/>
          <p:cNvSpPr txBox="true"/>
          <p:nvPr/>
        </p:nvSpPr>
        <p:spPr>
          <a:xfrm rot="0">
            <a:off x="13141082" y="8138557"/>
            <a:ext cx="3098999" cy="851952"/>
          </a:xfrm>
          <a:prstGeom prst="rect">
            <a:avLst/>
          </a:prstGeom>
        </p:spPr>
        <p:txBody>
          <a:bodyPr anchor="t" rtlCol="false" tIns="0" lIns="0" bIns="0" rIns="0">
            <a:spAutoFit/>
          </a:bodyPr>
          <a:lstStyle/>
          <a:p>
            <a:pPr algn="l" marL="530806" indent="-265403" lvl="1">
              <a:lnSpc>
                <a:spcPts val="3442"/>
              </a:lnSpc>
              <a:buFont typeface="Arial"/>
              <a:buChar char="•"/>
            </a:pPr>
            <a:r>
              <a:rPr lang="en-US" b="true" sz="2458">
                <a:solidFill>
                  <a:srgbClr val="062133"/>
                </a:solidFill>
                <a:latin typeface="Blacker Sans Text Bold"/>
                <a:ea typeface="Blacker Sans Text Bold"/>
                <a:cs typeface="Blacker Sans Text Bold"/>
                <a:sym typeface="Blacker Sans Text Bold"/>
              </a:rPr>
              <a:t>6 - 10 tuần</a:t>
            </a:r>
          </a:p>
          <a:p>
            <a:pPr algn="l" marL="530806" indent="-265403" lvl="1">
              <a:lnSpc>
                <a:spcPts val="3442"/>
              </a:lnSpc>
              <a:buFont typeface="Arial"/>
              <a:buChar char="•"/>
            </a:pPr>
            <a:r>
              <a:rPr lang="en-US" b="true" sz="2458">
                <a:solidFill>
                  <a:srgbClr val="062133"/>
                </a:solidFill>
                <a:latin typeface="Blacker Sans Text Bold"/>
                <a:ea typeface="Blacker Sans Text Bold"/>
                <a:cs typeface="Blacker Sans Text Bold"/>
                <a:sym typeface="Blacker Sans Text Bold"/>
              </a:rPr>
              <a:t>Không phỏng vấn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6249"/>
            <a:ext cx="681804" cy="10323249"/>
            <a:chOff x="0" y="0"/>
            <a:chExt cx="72381" cy="1095927"/>
          </a:xfrm>
        </p:grpSpPr>
        <p:sp>
          <p:nvSpPr>
            <p:cNvPr name="Freeform 3" id="3"/>
            <p:cNvSpPr/>
            <p:nvPr/>
          </p:nvSpPr>
          <p:spPr>
            <a:xfrm flipH="false" flipV="false" rot="0">
              <a:off x="0" y="0"/>
              <a:ext cx="72381" cy="1095927"/>
            </a:xfrm>
            <a:custGeom>
              <a:avLst/>
              <a:gdLst/>
              <a:ahLst/>
              <a:cxnLst/>
              <a:rect r="r" b="b" t="t" l="l"/>
              <a:pathLst>
                <a:path h="1095927" w="72381">
                  <a:moveTo>
                    <a:pt x="0" y="0"/>
                  </a:moveTo>
                  <a:lnTo>
                    <a:pt x="72381" y="0"/>
                  </a:lnTo>
                  <a:lnTo>
                    <a:pt x="72381" y="1095927"/>
                  </a:lnTo>
                  <a:lnTo>
                    <a:pt x="0" y="1095927"/>
                  </a:lnTo>
                  <a:close/>
                </a:path>
              </a:pathLst>
            </a:custGeom>
            <a:solidFill>
              <a:srgbClr val="8DC6C3"/>
            </a:solidFill>
          </p:spPr>
        </p:sp>
        <p:sp>
          <p:nvSpPr>
            <p:cNvPr name="TextBox 4" id="4"/>
            <p:cNvSpPr txBox="true"/>
            <p:nvPr/>
          </p:nvSpPr>
          <p:spPr>
            <a:xfrm>
              <a:off x="0" y="-38100"/>
              <a:ext cx="72381" cy="1134027"/>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388030" y="5781131"/>
            <a:ext cx="868176" cy="831279"/>
          </a:xfrm>
          <a:custGeom>
            <a:avLst/>
            <a:gdLst/>
            <a:ahLst/>
            <a:cxnLst/>
            <a:rect r="r" b="b" t="t" l="l"/>
            <a:pathLst>
              <a:path h="831279" w="868176">
                <a:moveTo>
                  <a:pt x="0" y="0"/>
                </a:moveTo>
                <a:lnTo>
                  <a:pt x="868176" y="0"/>
                </a:lnTo>
                <a:lnTo>
                  <a:pt x="868176" y="831279"/>
                </a:lnTo>
                <a:lnTo>
                  <a:pt x="0" y="83127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36466" y="7269635"/>
            <a:ext cx="571303" cy="677100"/>
          </a:xfrm>
          <a:custGeom>
            <a:avLst/>
            <a:gdLst/>
            <a:ahLst/>
            <a:cxnLst/>
            <a:rect r="r" b="b" t="t" l="l"/>
            <a:pathLst>
              <a:path h="677100" w="571303">
                <a:moveTo>
                  <a:pt x="0" y="0"/>
                </a:moveTo>
                <a:lnTo>
                  <a:pt x="571303" y="0"/>
                </a:lnTo>
                <a:lnTo>
                  <a:pt x="571303" y="677100"/>
                </a:lnTo>
                <a:lnTo>
                  <a:pt x="0" y="6771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88030" y="8669061"/>
            <a:ext cx="868176" cy="872539"/>
          </a:xfrm>
          <a:custGeom>
            <a:avLst/>
            <a:gdLst/>
            <a:ahLst/>
            <a:cxnLst/>
            <a:rect r="r" b="b" t="t" l="l"/>
            <a:pathLst>
              <a:path h="872539" w="868176">
                <a:moveTo>
                  <a:pt x="0" y="0"/>
                </a:moveTo>
                <a:lnTo>
                  <a:pt x="868176" y="0"/>
                </a:lnTo>
                <a:lnTo>
                  <a:pt x="868176" y="872539"/>
                </a:lnTo>
                <a:lnTo>
                  <a:pt x="0" y="87253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8100000">
            <a:off x="17212547" y="9336646"/>
            <a:ext cx="1506438" cy="1242361"/>
          </a:xfrm>
          <a:custGeom>
            <a:avLst/>
            <a:gdLst/>
            <a:ahLst/>
            <a:cxnLst/>
            <a:rect r="r" b="b" t="t" l="l"/>
            <a:pathLst>
              <a:path h="1242361" w="1506438">
                <a:moveTo>
                  <a:pt x="0" y="0"/>
                </a:moveTo>
                <a:lnTo>
                  <a:pt x="1506437" y="0"/>
                </a:lnTo>
                <a:lnTo>
                  <a:pt x="1506437" y="1242361"/>
                </a:lnTo>
                <a:lnTo>
                  <a:pt x="0" y="12423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2558054">
            <a:off x="17215572" y="-247217"/>
            <a:ext cx="1506438" cy="1242361"/>
          </a:xfrm>
          <a:custGeom>
            <a:avLst/>
            <a:gdLst/>
            <a:ahLst/>
            <a:cxnLst/>
            <a:rect r="r" b="b" t="t" l="l"/>
            <a:pathLst>
              <a:path h="1242361" w="1506438">
                <a:moveTo>
                  <a:pt x="0" y="0"/>
                </a:moveTo>
                <a:lnTo>
                  <a:pt x="1506438" y="0"/>
                </a:lnTo>
                <a:lnTo>
                  <a:pt x="1506438" y="1242361"/>
                </a:lnTo>
                <a:lnTo>
                  <a:pt x="0" y="124236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0">
            <a:off x="1388030" y="4115668"/>
            <a:ext cx="868176" cy="1033543"/>
          </a:xfrm>
          <a:custGeom>
            <a:avLst/>
            <a:gdLst/>
            <a:ahLst/>
            <a:cxnLst/>
            <a:rect r="r" b="b" t="t" l="l"/>
            <a:pathLst>
              <a:path h="1033543" w="868176">
                <a:moveTo>
                  <a:pt x="0" y="0"/>
                </a:moveTo>
                <a:lnTo>
                  <a:pt x="868176" y="0"/>
                </a:lnTo>
                <a:lnTo>
                  <a:pt x="868176" y="1033543"/>
                </a:lnTo>
                <a:lnTo>
                  <a:pt x="0" y="103354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false" flipV="false" rot="0">
            <a:off x="11637965" y="4492835"/>
            <a:ext cx="4973033" cy="5048765"/>
          </a:xfrm>
          <a:custGeom>
            <a:avLst/>
            <a:gdLst/>
            <a:ahLst/>
            <a:cxnLst/>
            <a:rect r="r" b="b" t="t" l="l"/>
            <a:pathLst>
              <a:path h="5048765" w="4973033">
                <a:moveTo>
                  <a:pt x="0" y="0"/>
                </a:moveTo>
                <a:lnTo>
                  <a:pt x="4973034" y="0"/>
                </a:lnTo>
                <a:lnTo>
                  <a:pt x="4973034" y="5048765"/>
                </a:lnTo>
                <a:lnTo>
                  <a:pt x="0" y="504876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580939" y="33813"/>
            <a:ext cx="18484321" cy="10834441"/>
          </a:xfrm>
          <a:custGeom>
            <a:avLst/>
            <a:gdLst/>
            <a:ahLst/>
            <a:cxnLst/>
            <a:rect r="r" b="b" t="t" l="l"/>
            <a:pathLst>
              <a:path h="10834441" w="18484321">
                <a:moveTo>
                  <a:pt x="0" y="0"/>
                </a:moveTo>
                <a:lnTo>
                  <a:pt x="18484321" y="0"/>
                </a:lnTo>
                <a:lnTo>
                  <a:pt x="18484321" y="10834441"/>
                </a:lnTo>
                <a:lnTo>
                  <a:pt x="0" y="10834441"/>
                </a:lnTo>
                <a:lnTo>
                  <a:pt x="0" y="0"/>
                </a:lnTo>
                <a:close/>
              </a:path>
            </a:pathLst>
          </a:custGeom>
          <a:blipFill>
            <a:blip r:embed="rId14">
              <a:alphaModFix amt="18000"/>
            </a:blip>
            <a:stretch>
              <a:fillRect l="0" t="-6833" r="0" b="-6833"/>
            </a:stretch>
          </a:blipFill>
        </p:spPr>
      </p:sp>
      <p:sp>
        <p:nvSpPr>
          <p:cNvPr name="Freeform 13" id="13"/>
          <p:cNvSpPr/>
          <p:nvPr/>
        </p:nvSpPr>
        <p:spPr>
          <a:xfrm flipH="false" flipV="false" rot="0">
            <a:off x="891922" y="176148"/>
            <a:ext cx="2329959" cy="2329959"/>
          </a:xfrm>
          <a:custGeom>
            <a:avLst/>
            <a:gdLst/>
            <a:ahLst/>
            <a:cxnLst/>
            <a:rect r="r" b="b" t="t" l="l"/>
            <a:pathLst>
              <a:path h="2329959" w="2329959">
                <a:moveTo>
                  <a:pt x="0" y="0"/>
                </a:moveTo>
                <a:lnTo>
                  <a:pt x="2329959" y="0"/>
                </a:lnTo>
                <a:lnTo>
                  <a:pt x="2329959" y="2329959"/>
                </a:lnTo>
                <a:lnTo>
                  <a:pt x="0" y="2329959"/>
                </a:lnTo>
                <a:lnTo>
                  <a:pt x="0" y="0"/>
                </a:lnTo>
                <a:close/>
              </a:path>
            </a:pathLst>
          </a:custGeom>
          <a:blipFill>
            <a:blip r:embed="rId15"/>
            <a:stretch>
              <a:fillRect l="0" t="0" r="0" b="0"/>
            </a:stretch>
          </a:blipFill>
        </p:spPr>
      </p:sp>
      <p:sp>
        <p:nvSpPr>
          <p:cNvPr name="TextBox 14" id="14"/>
          <p:cNvSpPr txBox="true"/>
          <p:nvPr/>
        </p:nvSpPr>
        <p:spPr>
          <a:xfrm rot="0">
            <a:off x="1244260" y="2966747"/>
            <a:ext cx="15965219" cy="519205"/>
          </a:xfrm>
          <a:prstGeom prst="rect">
            <a:avLst/>
          </a:prstGeom>
        </p:spPr>
        <p:txBody>
          <a:bodyPr anchor="t" rtlCol="false" tIns="0" lIns="0" bIns="0" rIns="0">
            <a:spAutoFit/>
          </a:bodyPr>
          <a:lstStyle/>
          <a:p>
            <a:pPr algn="just">
              <a:lnSpc>
                <a:spcPts val="3941"/>
              </a:lnSpc>
            </a:pPr>
            <a:r>
              <a:rPr lang="en-US" b="true" sz="3941">
                <a:solidFill>
                  <a:srgbClr val="07796B"/>
                </a:solidFill>
                <a:latin typeface="Open Sauce Bold"/>
                <a:ea typeface="Open Sauce Bold"/>
                <a:cs typeface="Open Sauce Bold"/>
                <a:sym typeface="Open Sauce Bold"/>
              </a:rPr>
              <a:t>KHÔNG BÁN DỊCH VỤ,</a:t>
            </a:r>
            <a:r>
              <a:rPr lang="en-US" b="true" sz="3941">
                <a:solidFill>
                  <a:srgbClr val="FFFFFF"/>
                </a:solidFill>
                <a:latin typeface="Open Sauce Bold"/>
                <a:ea typeface="Open Sauce Bold"/>
                <a:cs typeface="Open Sauce Bold"/>
                <a:sym typeface="Open Sauce Bold"/>
              </a:rPr>
              <a:t> </a:t>
            </a:r>
            <a:r>
              <a:rPr lang="en-US" b="true" sz="3941">
                <a:solidFill>
                  <a:srgbClr val="07796B"/>
                </a:solidFill>
                <a:latin typeface="Open Sauce Bold"/>
                <a:ea typeface="Open Sauce Bold"/>
                <a:cs typeface="Open Sauce Bold"/>
                <a:sym typeface="Open Sauce Bold"/>
              </a:rPr>
              <a:t>COLUMBUS CUNG CẤP</a:t>
            </a:r>
          </a:p>
        </p:txBody>
      </p:sp>
      <p:sp>
        <p:nvSpPr>
          <p:cNvPr name="TextBox 15" id="15"/>
          <p:cNvSpPr txBox="true"/>
          <p:nvPr/>
        </p:nvSpPr>
        <p:spPr>
          <a:xfrm rot="0">
            <a:off x="2489877" y="5661814"/>
            <a:ext cx="8290839" cy="932816"/>
          </a:xfrm>
          <a:prstGeom prst="rect">
            <a:avLst/>
          </a:prstGeom>
        </p:spPr>
        <p:txBody>
          <a:bodyPr anchor="t" rtlCol="false" tIns="0" lIns="0" bIns="0" rIns="0">
            <a:spAutoFit/>
          </a:bodyPr>
          <a:lstStyle/>
          <a:p>
            <a:pPr algn="just">
              <a:lnSpc>
                <a:spcPts val="4059"/>
              </a:lnSpc>
            </a:pPr>
            <a:r>
              <a:rPr lang="en-US" sz="2899" b="true">
                <a:solidFill>
                  <a:srgbClr val="826C45"/>
                </a:solidFill>
                <a:latin typeface="Blacker Sans Text Bold"/>
                <a:ea typeface="Blacker Sans Text Bold"/>
                <a:cs typeface="Blacker Sans Text Bold"/>
                <a:sym typeface="Blacker Sans Text Bold"/>
              </a:rPr>
              <a:t>NHÂN SỰ VIỆT NAM VÀ US</a:t>
            </a:r>
          </a:p>
          <a:p>
            <a:pPr algn="just">
              <a:lnSpc>
                <a:spcPts val="3359"/>
              </a:lnSpc>
            </a:pPr>
            <a:r>
              <a:rPr lang="en-US" b="true" sz="2399">
                <a:solidFill>
                  <a:srgbClr val="826C45"/>
                </a:solidFill>
                <a:latin typeface="Blacker Sans Text Bold"/>
                <a:ea typeface="Blacker Sans Text Bold"/>
                <a:cs typeface="Blacker Sans Text Bold"/>
                <a:sym typeface="Blacker Sans Text Bold"/>
              </a:rPr>
              <a:t>Nhiều kinh nghiệm thực chiến E-commerce, luật và CPA US</a:t>
            </a:r>
          </a:p>
        </p:txBody>
      </p:sp>
      <p:sp>
        <p:nvSpPr>
          <p:cNvPr name="TextBox 16" id="16"/>
          <p:cNvSpPr txBox="true"/>
          <p:nvPr/>
        </p:nvSpPr>
        <p:spPr>
          <a:xfrm rot="0">
            <a:off x="2489877" y="7202960"/>
            <a:ext cx="6000798" cy="915036"/>
          </a:xfrm>
          <a:prstGeom prst="rect">
            <a:avLst/>
          </a:prstGeom>
        </p:spPr>
        <p:txBody>
          <a:bodyPr anchor="t" rtlCol="false" tIns="0" lIns="0" bIns="0" rIns="0">
            <a:spAutoFit/>
          </a:bodyPr>
          <a:lstStyle/>
          <a:p>
            <a:pPr algn="just">
              <a:lnSpc>
                <a:spcPts val="3919"/>
              </a:lnSpc>
            </a:pPr>
            <a:r>
              <a:rPr lang="en-US" sz="2799" b="true">
                <a:solidFill>
                  <a:srgbClr val="07796B"/>
                </a:solidFill>
                <a:latin typeface="Blacker Sans Text Bold"/>
                <a:ea typeface="Blacker Sans Text Bold"/>
                <a:cs typeface="Blacker Sans Text Bold"/>
                <a:sym typeface="Blacker Sans Text Bold"/>
              </a:rPr>
              <a:t>TRÁCH NHIỆM</a:t>
            </a:r>
          </a:p>
          <a:p>
            <a:pPr algn="just">
              <a:lnSpc>
                <a:spcPts val="3359"/>
              </a:lnSpc>
            </a:pPr>
            <a:r>
              <a:rPr lang="en-US" sz="2399">
                <a:solidFill>
                  <a:srgbClr val="07796B"/>
                </a:solidFill>
                <a:latin typeface="Blacker Sans Text"/>
                <a:ea typeface="Blacker Sans Text"/>
                <a:cs typeface="Blacker Sans Text"/>
                <a:sym typeface="Blacker Sans Text"/>
              </a:rPr>
              <a:t>Tận tâm - chu đáo - hỗ trợ 24/7</a:t>
            </a:r>
          </a:p>
        </p:txBody>
      </p:sp>
      <p:sp>
        <p:nvSpPr>
          <p:cNvPr name="TextBox 17" id="17"/>
          <p:cNvSpPr txBox="true"/>
          <p:nvPr/>
        </p:nvSpPr>
        <p:spPr>
          <a:xfrm rot="0">
            <a:off x="2489877" y="8626564"/>
            <a:ext cx="8290839" cy="915036"/>
          </a:xfrm>
          <a:prstGeom prst="rect">
            <a:avLst/>
          </a:prstGeom>
        </p:spPr>
        <p:txBody>
          <a:bodyPr anchor="t" rtlCol="false" tIns="0" lIns="0" bIns="0" rIns="0">
            <a:spAutoFit/>
          </a:bodyPr>
          <a:lstStyle/>
          <a:p>
            <a:pPr algn="just">
              <a:lnSpc>
                <a:spcPts val="3919"/>
              </a:lnSpc>
            </a:pPr>
            <a:r>
              <a:rPr lang="en-US" sz="2799" b="true">
                <a:solidFill>
                  <a:srgbClr val="07796B"/>
                </a:solidFill>
                <a:latin typeface="Blacker Sans Text Bold"/>
                <a:ea typeface="Blacker Sans Text Bold"/>
                <a:cs typeface="Blacker Sans Text Bold"/>
                <a:sym typeface="Blacker Sans Text Bold"/>
              </a:rPr>
              <a:t>CHI PHÍ HỢP LÝ</a:t>
            </a:r>
          </a:p>
          <a:p>
            <a:pPr algn="just">
              <a:lnSpc>
                <a:spcPts val="3359"/>
              </a:lnSpc>
            </a:pPr>
            <a:r>
              <a:rPr lang="en-US" sz="2399">
                <a:solidFill>
                  <a:srgbClr val="07796B"/>
                </a:solidFill>
                <a:latin typeface="Blacker Sans Text"/>
                <a:ea typeface="Blacker Sans Text"/>
                <a:cs typeface="Blacker Sans Text"/>
                <a:sym typeface="Blacker Sans Text"/>
              </a:rPr>
              <a:t>Phí dịch vụ phải chăng vì lợi ích khách hàng là trên hết</a:t>
            </a:r>
          </a:p>
        </p:txBody>
      </p:sp>
      <p:sp>
        <p:nvSpPr>
          <p:cNvPr name="TextBox 18" id="18"/>
          <p:cNvSpPr txBox="true"/>
          <p:nvPr/>
        </p:nvSpPr>
        <p:spPr>
          <a:xfrm rot="0">
            <a:off x="2489877" y="4119399"/>
            <a:ext cx="8290839" cy="932816"/>
          </a:xfrm>
          <a:prstGeom prst="rect">
            <a:avLst/>
          </a:prstGeom>
        </p:spPr>
        <p:txBody>
          <a:bodyPr anchor="t" rtlCol="false" tIns="0" lIns="0" bIns="0" rIns="0">
            <a:spAutoFit/>
          </a:bodyPr>
          <a:lstStyle/>
          <a:p>
            <a:pPr algn="just">
              <a:lnSpc>
                <a:spcPts val="4059"/>
              </a:lnSpc>
            </a:pPr>
            <a:r>
              <a:rPr lang="en-US" sz="2899" b="true">
                <a:solidFill>
                  <a:srgbClr val="826C45"/>
                </a:solidFill>
                <a:latin typeface="Blacker Sans Text Bold"/>
                <a:ea typeface="Blacker Sans Text Bold"/>
                <a:cs typeface="Blacker Sans Text Bold"/>
                <a:sym typeface="Blacker Sans Text Bold"/>
              </a:rPr>
              <a:t>CUNG CẤP GIẢI PHÁP PHÙ HỢP</a:t>
            </a:r>
          </a:p>
          <a:p>
            <a:pPr algn="just">
              <a:lnSpc>
                <a:spcPts val="3359"/>
              </a:lnSpc>
            </a:pPr>
            <a:r>
              <a:rPr lang="en-US" b="true" sz="2399">
                <a:solidFill>
                  <a:srgbClr val="826C45"/>
                </a:solidFill>
                <a:latin typeface="Blacker Sans Text Bold"/>
                <a:ea typeface="Blacker Sans Text Bold"/>
                <a:cs typeface="Blacker Sans Text Bold"/>
                <a:sym typeface="Blacker Sans Text Bold"/>
              </a:rPr>
              <a:t>Tư vấn và giải quyết vấn đề của từng khách hàng riêng biệt</a:t>
            </a:r>
          </a:p>
        </p:txBody>
      </p:sp>
      <p:sp>
        <p:nvSpPr>
          <p:cNvPr name="TextBox 19" id="19"/>
          <p:cNvSpPr txBox="true"/>
          <p:nvPr/>
        </p:nvSpPr>
        <p:spPr>
          <a:xfrm rot="0">
            <a:off x="7460485" y="2312186"/>
            <a:ext cx="15965219" cy="1302387"/>
          </a:xfrm>
          <a:prstGeom prst="rect">
            <a:avLst/>
          </a:prstGeom>
        </p:spPr>
        <p:txBody>
          <a:bodyPr anchor="t" rtlCol="false" tIns="0" lIns="0" bIns="0" rIns="0">
            <a:spAutoFit/>
          </a:bodyPr>
          <a:lstStyle/>
          <a:p>
            <a:pPr algn="ctr">
              <a:lnSpc>
                <a:spcPts val="9589"/>
              </a:lnSpc>
            </a:pPr>
            <a:r>
              <a:rPr lang="en-US" sz="6849">
                <a:solidFill>
                  <a:srgbClr val="826C45"/>
                </a:solidFill>
                <a:latin typeface="Bungee"/>
                <a:ea typeface="Bungee"/>
                <a:cs typeface="Bungee"/>
                <a:sym typeface="Bungee"/>
              </a:rPr>
              <a:t>GIẢI PHÁP</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8DC6C3"/>
        </a:solidFill>
      </p:bgPr>
    </p:bg>
    <p:spTree>
      <p:nvGrpSpPr>
        <p:cNvPr id="1" name=""/>
        <p:cNvGrpSpPr/>
        <p:nvPr/>
      </p:nvGrpSpPr>
      <p:grpSpPr>
        <a:xfrm>
          <a:off x="0" y="0"/>
          <a:ext cx="0" cy="0"/>
          <a:chOff x="0" y="0"/>
          <a:chExt cx="0" cy="0"/>
        </a:xfrm>
      </p:grpSpPr>
      <p:sp>
        <p:nvSpPr>
          <p:cNvPr name="Freeform 2" id="2"/>
          <p:cNvSpPr/>
          <p:nvPr/>
        </p:nvSpPr>
        <p:spPr>
          <a:xfrm flipH="false" flipV="false" rot="0">
            <a:off x="0" y="-36249"/>
            <a:ext cx="13702956" cy="5669598"/>
          </a:xfrm>
          <a:custGeom>
            <a:avLst/>
            <a:gdLst/>
            <a:ahLst/>
            <a:cxnLst/>
            <a:rect r="r" b="b" t="t" l="l"/>
            <a:pathLst>
              <a:path h="5669598" w="13702956">
                <a:moveTo>
                  <a:pt x="0" y="0"/>
                </a:moveTo>
                <a:lnTo>
                  <a:pt x="13702956" y="0"/>
                </a:lnTo>
                <a:lnTo>
                  <a:pt x="13702956" y="5669598"/>
                </a:lnTo>
                <a:lnTo>
                  <a:pt x="0" y="5669598"/>
                </a:lnTo>
                <a:lnTo>
                  <a:pt x="0" y="0"/>
                </a:lnTo>
                <a:close/>
              </a:path>
            </a:pathLst>
          </a:custGeom>
          <a:blipFill>
            <a:blip r:embed="rId2">
              <a:alphaModFix amt="89000"/>
            </a:blip>
            <a:stretch>
              <a:fillRect l="0" t="0" r="0" b="0"/>
            </a:stretch>
          </a:blipFill>
        </p:spPr>
      </p:sp>
      <p:sp>
        <p:nvSpPr>
          <p:cNvPr name="Freeform 3" id="3"/>
          <p:cNvSpPr/>
          <p:nvPr/>
        </p:nvSpPr>
        <p:spPr>
          <a:xfrm flipH="false" flipV="false" rot="0">
            <a:off x="9925226" y="5143500"/>
            <a:ext cx="6883034" cy="1316380"/>
          </a:xfrm>
          <a:custGeom>
            <a:avLst/>
            <a:gdLst/>
            <a:ahLst/>
            <a:cxnLst/>
            <a:rect r="r" b="b" t="t" l="l"/>
            <a:pathLst>
              <a:path h="1316380" w="6883034">
                <a:moveTo>
                  <a:pt x="0" y="0"/>
                </a:moveTo>
                <a:lnTo>
                  <a:pt x="6883034" y="0"/>
                </a:lnTo>
                <a:lnTo>
                  <a:pt x="6883034" y="1316380"/>
                </a:lnTo>
                <a:lnTo>
                  <a:pt x="0" y="1316380"/>
                </a:lnTo>
                <a:lnTo>
                  <a:pt x="0" y="0"/>
                </a:lnTo>
                <a:close/>
              </a:path>
            </a:pathLst>
          </a:custGeom>
          <a:blipFill>
            <a:blip r:embed="rId3"/>
            <a:stretch>
              <a:fillRect l="0" t="0" r="0" b="0"/>
            </a:stretch>
          </a:blipFill>
        </p:spPr>
      </p:sp>
      <p:sp>
        <p:nvSpPr>
          <p:cNvPr name="Freeform 4" id="4"/>
          <p:cNvSpPr/>
          <p:nvPr/>
        </p:nvSpPr>
        <p:spPr>
          <a:xfrm flipH="false" flipV="false" rot="-563630">
            <a:off x="7806658" y="3108943"/>
            <a:ext cx="4215738" cy="5019018"/>
          </a:xfrm>
          <a:custGeom>
            <a:avLst/>
            <a:gdLst/>
            <a:ahLst/>
            <a:cxnLst/>
            <a:rect r="r" b="b" t="t" l="l"/>
            <a:pathLst>
              <a:path h="5019018" w="4215738">
                <a:moveTo>
                  <a:pt x="0" y="0"/>
                </a:moveTo>
                <a:lnTo>
                  <a:pt x="4215738" y="0"/>
                </a:lnTo>
                <a:lnTo>
                  <a:pt x="4215738" y="5019017"/>
                </a:lnTo>
                <a:lnTo>
                  <a:pt x="0" y="501901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355538" y="7125221"/>
            <a:ext cx="11894918" cy="2464339"/>
          </a:xfrm>
          <a:prstGeom prst="rect">
            <a:avLst/>
          </a:prstGeom>
        </p:spPr>
        <p:txBody>
          <a:bodyPr anchor="t" rtlCol="false" tIns="0" lIns="0" bIns="0" rIns="0">
            <a:spAutoFit/>
          </a:bodyPr>
          <a:lstStyle/>
          <a:p>
            <a:pPr algn="ctr">
              <a:lnSpc>
                <a:spcPts val="11005"/>
              </a:lnSpc>
            </a:pPr>
            <a:r>
              <a:rPr lang="en-US" sz="7860" b="true">
                <a:solidFill>
                  <a:srgbClr val="192E39"/>
                </a:solidFill>
                <a:latin typeface="Asap Semi-Bold"/>
                <a:ea typeface="Asap Semi-Bold"/>
                <a:cs typeface="Asap Semi-Bold"/>
                <a:sym typeface="Asap Semi-Bold"/>
              </a:rPr>
              <a:t> BRING YOU TO </a:t>
            </a:r>
          </a:p>
          <a:p>
            <a:pPr algn="ctr">
              <a:lnSpc>
                <a:spcPts val="8597"/>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2558054">
            <a:off x="17213133" y="-247217"/>
            <a:ext cx="1506438" cy="1242361"/>
          </a:xfrm>
          <a:custGeom>
            <a:avLst/>
            <a:gdLst/>
            <a:ahLst/>
            <a:cxnLst/>
            <a:rect r="r" b="b" t="t" l="l"/>
            <a:pathLst>
              <a:path h="1242361" w="1506438">
                <a:moveTo>
                  <a:pt x="0" y="0"/>
                </a:moveTo>
                <a:lnTo>
                  <a:pt x="1506438" y="0"/>
                </a:lnTo>
                <a:lnTo>
                  <a:pt x="1506438" y="1242361"/>
                </a:lnTo>
                <a:lnTo>
                  <a:pt x="0" y="12423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5815970" y="660493"/>
            <a:ext cx="6285521" cy="1524925"/>
            <a:chOff x="0" y="0"/>
            <a:chExt cx="1655446" cy="401626"/>
          </a:xfrm>
        </p:grpSpPr>
        <p:sp>
          <p:nvSpPr>
            <p:cNvPr name="Freeform 4" id="4"/>
            <p:cNvSpPr/>
            <p:nvPr/>
          </p:nvSpPr>
          <p:spPr>
            <a:xfrm flipH="false" flipV="false" rot="0">
              <a:off x="0" y="0"/>
              <a:ext cx="1655446" cy="401626"/>
            </a:xfrm>
            <a:custGeom>
              <a:avLst/>
              <a:gdLst/>
              <a:ahLst/>
              <a:cxnLst/>
              <a:rect r="r" b="b" t="t" l="l"/>
              <a:pathLst>
                <a:path h="401626" w="1655446">
                  <a:moveTo>
                    <a:pt x="62817" y="0"/>
                  </a:moveTo>
                  <a:lnTo>
                    <a:pt x="1592629" y="0"/>
                  </a:lnTo>
                  <a:cubicBezTo>
                    <a:pt x="1609289" y="0"/>
                    <a:pt x="1625267" y="6618"/>
                    <a:pt x="1637047" y="18399"/>
                  </a:cubicBezTo>
                  <a:cubicBezTo>
                    <a:pt x="1648828" y="30179"/>
                    <a:pt x="1655446" y="46157"/>
                    <a:pt x="1655446" y="62817"/>
                  </a:cubicBezTo>
                  <a:lnTo>
                    <a:pt x="1655446" y="338809"/>
                  </a:lnTo>
                  <a:cubicBezTo>
                    <a:pt x="1655446" y="373502"/>
                    <a:pt x="1627322" y="401626"/>
                    <a:pt x="1592629" y="401626"/>
                  </a:cubicBezTo>
                  <a:lnTo>
                    <a:pt x="62817" y="401626"/>
                  </a:lnTo>
                  <a:cubicBezTo>
                    <a:pt x="28124" y="401626"/>
                    <a:pt x="0" y="373502"/>
                    <a:pt x="0" y="338809"/>
                  </a:cubicBezTo>
                  <a:lnTo>
                    <a:pt x="0" y="62817"/>
                  </a:lnTo>
                  <a:cubicBezTo>
                    <a:pt x="0" y="28124"/>
                    <a:pt x="28124" y="0"/>
                    <a:pt x="62817" y="0"/>
                  </a:cubicBezTo>
                  <a:close/>
                </a:path>
              </a:pathLst>
            </a:custGeom>
            <a:solidFill>
              <a:srgbClr val="169581"/>
            </a:solidFill>
          </p:spPr>
        </p:sp>
        <p:sp>
          <p:nvSpPr>
            <p:cNvPr name="TextBox 5" id="5"/>
            <p:cNvSpPr txBox="true"/>
            <p:nvPr/>
          </p:nvSpPr>
          <p:spPr>
            <a:xfrm>
              <a:off x="0" y="-57150"/>
              <a:ext cx="1655446" cy="458776"/>
            </a:xfrm>
            <a:prstGeom prst="rect">
              <a:avLst/>
            </a:prstGeom>
          </p:spPr>
          <p:txBody>
            <a:bodyPr anchor="ctr" rtlCol="false" tIns="50800" lIns="50800" bIns="50800" rIns="50800"/>
            <a:lstStyle/>
            <a:p>
              <a:pPr algn="ctr">
                <a:lnSpc>
                  <a:spcPts val="4199"/>
                </a:lnSpc>
              </a:pPr>
              <a:r>
                <a:rPr lang="en-US" sz="2999" b="true">
                  <a:solidFill>
                    <a:srgbClr val="FFFFFF"/>
                  </a:solidFill>
                  <a:latin typeface="Open Sauce Bold"/>
                  <a:ea typeface="Open Sauce Bold"/>
                  <a:cs typeface="Open Sauce Bold"/>
                  <a:sym typeface="Open Sauce Bold"/>
                </a:rPr>
                <a:t>HỖ TRỢ NHÀ BÁN XUẤT KHẨU</a:t>
              </a:r>
            </a:p>
            <a:p>
              <a:pPr algn="ctr">
                <a:lnSpc>
                  <a:spcPts val="3919"/>
                </a:lnSpc>
              </a:pPr>
              <a:r>
                <a:rPr lang="en-US" b="true" sz="2799">
                  <a:solidFill>
                    <a:srgbClr val="FFFFFF"/>
                  </a:solidFill>
                  <a:latin typeface="Open Sauce Bold"/>
                  <a:ea typeface="Open Sauce Bold"/>
                  <a:cs typeface="Open Sauce Bold"/>
                  <a:sym typeface="Open Sauce Bold"/>
                </a:rPr>
                <a:t>VỚI SÀN TMĐT</a:t>
              </a:r>
              <a:r>
                <a:rPr lang="en-US" b="true" sz="2799">
                  <a:solidFill>
                    <a:srgbClr val="FFFFFF"/>
                  </a:solidFill>
                  <a:latin typeface="Open Sauce Bold"/>
                  <a:ea typeface="Open Sauce Bold"/>
                  <a:cs typeface="Open Sauce Bold"/>
                  <a:sym typeface="Open Sauce Bold"/>
                </a:rPr>
                <a:t> AMAZON </a:t>
              </a:r>
            </a:p>
          </p:txBody>
        </p:sp>
      </p:grpSp>
      <p:grpSp>
        <p:nvGrpSpPr>
          <p:cNvPr name="Group 6" id="6"/>
          <p:cNvGrpSpPr/>
          <p:nvPr/>
        </p:nvGrpSpPr>
        <p:grpSpPr>
          <a:xfrm rot="0">
            <a:off x="286518" y="2730740"/>
            <a:ext cx="2594660" cy="1819219"/>
            <a:chOff x="0" y="0"/>
            <a:chExt cx="683367" cy="479136"/>
          </a:xfrm>
        </p:grpSpPr>
        <p:sp>
          <p:nvSpPr>
            <p:cNvPr name="Freeform 7" id="7"/>
            <p:cNvSpPr/>
            <p:nvPr/>
          </p:nvSpPr>
          <p:spPr>
            <a:xfrm flipH="false" flipV="false" rot="0">
              <a:off x="0" y="0"/>
              <a:ext cx="683367" cy="479136"/>
            </a:xfrm>
            <a:custGeom>
              <a:avLst/>
              <a:gdLst/>
              <a:ahLst/>
              <a:cxnLst/>
              <a:rect r="r" b="b" t="t" l="l"/>
              <a:pathLst>
                <a:path h="479136" w="683367">
                  <a:moveTo>
                    <a:pt x="152173" y="0"/>
                  </a:moveTo>
                  <a:lnTo>
                    <a:pt x="531194" y="0"/>
                  </a:lnTo>
                  <a:cubicBezTo>
                    <a:pt x="571553" y="0"/>
                    <a:pt x="610259" y="16032"/>
                    <a:pt x="638797" y="44571"/>
                  </a:cubicBezTo>
                  <a:cubicBezTo>
                    <a:pt x="667335" y="73109"/>
                    <a:pt x="683367" y="111814"/>
                    <a:pt x="683367" y="152173"/>
                  </a:cubicBezTo>
                  <a:lnTo>
                    <a:pt x="683367" y="326963"/>
                  </a:lnTo>
                  <a:cubicBezTo>
                    <a:pt x="683367" y="367321"/>
                    <a:pt x="667335" y="406027"/>
                    <a:pt x="638797" y="434565"/>
                  </a:cubicBezTo>
                  <a:cubicBezTo>
                    <a:pt x="610259" y="463103"/>
                    <a:pt x="571553" y="479136"/>
                    <a:pt x="531194" y="479136"/>
                  </a:cubicBezTo>
                  <a:lnTo>
                    <a:pt x="152173" y="479136"/>
                  </a:lnTo>
                  <a:cubicBezTo>
                    <a:pt x="111814" y="479136"/>
                    <a:pt x="73109" y="463103"/>
                    <a:pt x="44571" y="434565"/>
                  </a:cubicBezTo>
                  <a:cubicBezTo>
                    <a:pt x="16032" y="406027"/>
                    <a:pt x="0" y="367321"/>
                    <a:pt x="0" y="326963"/>
                  </a:cubicBezTo>
                  <a:lnTo>
                    <a:pt x="0" y="152173"/>
                  </a:lnTo>
                  <a:cubicBezTo>
                    <a:pt x="0" y="111814"/>
                    <a:pt x="16032" y="73109"/>
                    <a:pt x="44571" y="44571"/>
                  </a:cubicBezTo>
                  <a:cubicBezTo>
                    <a:pt x="73109" y="16032"/>
                    <a:pt x="111814" y="0"/>
                    <a:pt x="152173" y="0"/>
                  </a:cubicBezTo>
                  <a:close/>
                </a:path>
              </a:pathLst>
            </a:custGeom>
            <a:solidFill>
              <a:srgbClr val="FF914D"/>
            </a:solidFill>
          </p:spPr>
        </p:sp>
        <p:sp>
          <p:nvSpPr>
            <p:cNvPr name="TextBox 8" id="8"/>
            <p:cNvSpPr txBox="true"/>
            <p:nvPr/>
          </p:nvSpPr>
          <p:spPr>
            <a:xfrm>
              <a:off x="0" y="-38100"/>
              <a:ext cx="683367" cy="517236"/>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9252699" y="2876708"/>
            <a:ext cx="2705917" cy="1527284"/>
            <a:chOff x="0" y="0"/>
            <a:chExt cx="712669" cy="402248"/>
          </a:xfrm>
        </p:grpSpPr>
        <p:sp>
          <p:nvSpPr>
            <p:cNvPr name="Freeform 10" id="10"/>
            <p:cNvSpPr/>
            <p:nvPr/>
          </p:nvSpPr>
          <p:spPr>
            <a:xfrm flipH="false" flipV="false" rot="0">
              <a:off x="0" y="0"/>
              <a:ext cx="712669" cy="402248"/>
            </a:xfrm>
            <a:custGeom>
              <a:avLst/>
              <a:gdLst/>
              <a:ahLst/>
              <a:cxnLst/>
              <a:rect r="r" b="b" t="t" l="l"/>
              <a:pathLst>
                <a:path h="402248" w="712669">
                  <a:moveTo>
                    <a:pt x="145917" y="0"/>
                  </a:moveTo>
                  <a:lnTo>
                    <a:pt x="566753" y="0"/>
                  </a:lnTo>
                  <a:cubicBezTo>
                    <a:pt x="647340" y="0"/>
                    <a:pt x="712669" y="65329"/>
                    <a:pt x="712669" y="145917"/>
                  </a:cubicBezTo>
                  <a:lnTo>
                    <a:pt x="712669" y="256331"/>
                  </a:lnTo>
                  <a:cubicBezTo>
                    <a:pt x="712669" y="336919"/>
                    <a:pt x="647340" y="402248"/>
                    <a:pt x="566753" y="402248"/>
                  </a:cubicBezTo>
                  <a:lnTo>
                    <a:pt x="145917" y="402248"/>
                  </a:lnTo>
                  <a:cubicBezTo>
                    <a:pt x="65329" y="402248"/>
                    <a:pt x="0" y="336919"/>
                    <a:pt x="0" y="256331"/>
                  </a:cubicBezTo>
                  <a:lnTo>
                    <a:pt x="0" y="145917"/>
                  </a:lnTo>
                  <a:cubicBezTo>
                    <a:pt x="0" y="65329"/>
                    <a:pt x="65329" y="0"/>
                    <a:pt x="145917" y="0"/>
                  </a:cubicBezTo>
                  <a:close/>
                </a:path>
              </a:pathLst>
            </a:custGeom>
            <a:solidFill>
              <a:srgbClr val="8DC6C3"/>
            </a:solidFill>
          </p:spPr>
        </p:sp>
        <p:sp>
          <p:nvSpPr>
            <p:cNvPr name="TextBox 11" id="11"/>
            <p:cNvSpPr txBox="true"/>
            <p:nvPr/>
          </p:nvSpPr>
          <p:spPr>
            <a:xfrm>
              <a:off x="0" y="-38100"/>
              <a:ext cx="712669" cy="440348"/>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6388251" y="3000847"/>
            <a:ext cx="2705917" cy="1527284"/>
            <a:chOff x="0" y="0"/>
            <a:chExt cx="712669" cy="402248"/>
          </a:xfrm>
        </p:grpSpPr>
        <p:sp>
          <p:nvSpPr>
            <p:cNvPr name="Freeform 13" id="13"/>
            <p:cNvSpPr/>
            <p:nvPr/>
          </p:nvSpPr>
          <p:spPr>
            <a:xfrm flipH="false" flipV="false" rot="0">
              <a:off x="0" y="0"/>
              <a:ext cx="712669" cy="402248"/>
            </a:xfrm>
            <a:custGeom>
              <a:avLst/>
              <a:gdLst/>
              <a:ahLst/>
              <a:cxnLst/>
              <a:rect r="r" b="b" t="t" l="l"/>
              <a:pathLst>
                <a:path h="402248" w="712669">
                  <a:moveTo>
                    <a:pt x="145917" y="0"/>
                  </a:moveTo>
                  <a:lnTo>
                    <a:pt x="566753" y="0"/>
                  </a:lnTo>
                  <a:cubicBezTo>
                    <a:pt x="647340" y="0"/>
                    <a:pt x="712669" y="65329"/>
                    <a:pt x="712669" y="145917"/>
                  </a:cubicBezTo>
                  <a:lnTo>
                    <a:pt x="712669" y="256331"/>
                  </a:lnTo>
                  <a:cubicBezTo>
                    <a:pt x="712669" y="336919"/>
                    <a:pt x="647340" y="402248"/>
                    <a:pt x="566753" y="402248"/>
                  </a:cubicBezTo>
                  <a:lnTo>
                    <a:pt x="145917" y="402248"/>
                  </a:lnTo>
                  <a:cubicBezTo>
                    <a:pt x="65329" y="402248"/>
                    <a:pt x="0" y="336919"/>
                    <a:pt x="0" y="256331"/>
                  </a:cubicBezTo>
                  <a:lnTo>
                    <a:pt x="0" y="145917"/>
                  </a:lnTo>
                  <a:cubicBezTo>
                    <a:pt x="0" y="65329"/>
                    <a:pt x="65329" y="0"/>
                    <a:pt x="145917" y="0"/>
                  </a:cubicBezTo>
                  <a:close/>
                </a:path>
              </a:pathLst>
            </a:custGeom>
            <a:solidFill>
              <a:srgbClr val="8DC6C3"/>
            </a:solidFill>
          </p:spPr>
        </p:sp>
        <p:sp>
          <p:nvSpPr>
            <p:cNvPr name="TextBox 14" id="14"/>
            <p:cNvSpPr txBox="true"/>
            <p:nvPr/>
          </p:nvSpPr>
          <p:spPr>
            <a:xfrm>
              <a:off x="0" y="-38100"/>
              <a:ext cx="712669" cy="440348"/>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2101491" y="2952119"/>
            <a:ext cx="2705917" cy="1527284"/>
            <a:chOff x="0" y="0"/>
            <a:chExt cx="712669" cy="402248"/>
          </a:xfrm>
        </p:grpSpPr>
        <p:sp>
          <p:nvSpPr>
            <p:cNvPr name="Freeform 16" id="16"/>
            <p:cNvSpPr/>
            <p:nvPr/>
          </p:nvSpPr>
          <p:spPr>
            <a:xfrm flipH="false" flipV="false" rot="0">
              <a:off x="0" y="0"/>
              <a:ext cx="712669" cy="402248"/>
            </a:xfrm>
            <a:custGeom>
              <a:avLst/>
              <a:gdLst/>
              <a:ahLst/>
              <a:cxnLst/>
              <a:rect r="r" b="b" t="t" l="l"/>
              <a:pathLst>
                <a:path h="402248" w="712669">
                  <a:moveTo>
                    <a:pt x="145917" y="0"/>
                  </a:moveTo>
                  <a:lnTo>
                    <a:pt x="566753" y="0"/>
                  </a:lnTo>
                  <a:cubicBezTo>
                    <a:pt x="647340" y="0"/>
                    <a:pt x="712669" y="65329"/>
                    <a:pt x="712669" y="145917"/>
                  </a:cubicBezTo>
                  <a:lnTo>
                    <a:pt x="712669" y="256331"/>
                  </a:lnTo>
                  <a:cubicBezTo>
                    <a:pt x="712669" y="336919"/>
                    <a:pt x="647340" y="402248"/>
                    <a:pt x="566753" y="402248"/>
                  </a:cubicBezTo>
                  <a:lnTo>
                    <a:pt x="145917" y="402248"/>
                  </a:lnTo>
                  <a:cubicBezTo>
                    <a:pt x="65329" y="402248"/>
                    <a:pt x="0" y="336919"/>
                    <a:pt x="0" y="256331"/>
                  </a:cubicBezTo>
                  <a:lnTo>
                    <a:pt x="0" y="145917"/>
                  </a:lnTo>
                  <a:cubicBezTo>
                    <a:pt x="0" y="65329"/>
                    <a:pt x="65329" y="0"/>
                    <a:pt x="145917" y="0"/>
                  </a:cubicBezTo>
                  <a:close/>
                </a:path>
              </a:pathLst>
            </a:custGeom>
            <a:solidFill>
              <a:srgbClr val="8DC6C3"/>
            </a:solidFill>
          </p:spPr>
        </p:sp>
        <p:sp>
          <p:nvSpPr>
            <p:cNvPr name="TextBox 17" id="17"/>
            <p:cNvSpPr txBox="true"/>
            <p:nvPr/>
          </p:nvSpPr>
          <p:spPr>
            <a:xfrm>
              <a:off x="0" y="-38100"/>
              <a:ext cx="712669" cy="440348"/>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15016958" y="2952119"/>
            <a:ext cx="2705917" cy="2722398"/>
            <a:chOff x="0" y="0"/>
            <a:chExt cx="712669" cy="717010"/>
          </a:xfrm>
        </p:grpSpPr>
        <p:sp>
          <p:nvSpPr>
            <p:cNvPr name="Freeform 19" id="19"/>
            <p:cNvSpPr/>
            <p:nvPr/>
          </p:nvSpPr>
          <p:spPr>
            <a:xfrm flipH="false" flipV="false" rot="0">
              <a:off x="0" y="0"/>
              <a:ext cx="712669" cy="717010"/>
            </a:xfrm>
            <a:custGeom>
              <a:avLst/>
              <a:gdLst/>
              <a:ahLst/>
              <a:cxnLst/>
              <a:rect r="r" b="b" t="t" l="l"/>
              <a:pathLst>
                <a:path h="717010" w="712669">
                  <a:moveTo>
                    <a:pt x="145917" y="0"/>
                  </a:moveTo>
                  <a:lnTo>
                    <a:pt x="566753" y="0"/>
                  </a:lnTo>
                  <a:cubicBezTo>
                    <a:pt x="647340" y="0"/>
                    <a:pt x="712669" y="65329"/>
                    <a:pt x="712669" y="145917"/>
                  </a:cubicBezTo>
                  <a:lnTo>
                    <a:pt x="712669" y="571094"/>
                  </a:lnTo>
                  <a:cubicBezTo>
                    <a:pt x="712669" y="651681"/>
                    <a:pt x="647340" y="717010"/>
                    <a:pt x="566753" y="717010"/>
                  </a:cubicBezTo>
                  <a:lnTo>
                    <a:pt x="145917" y="717010"/>
                  </a:lnTo>
                  <a:cubicBezTo>
                    <a:pt x="65329" y="717010"/>
                    <a:pt x="0" y="651681"/>
                    <a:pt x="0" y="571094"/>
                  </a:cubicBezTo>
                  <a:lnTo>
                    <a:pt x="0" y="145917"/>
                  </a:lnTo>
                  <a:cubicBezTo>
                    <a:pt x="0" y="65329"/>
                    <a:pt x="65329" y="0"/>
                    <a:pt x="145917" y="0"/>
                  </a:cubicBezTo>
                  <a:close/>
                </a:path>
              </a:pathLst>
            </a:custGeom>
            <a:solidFill>
              <a:srgbClr val="FF914D"/>
            </a:solidFill>
          </p:spPr>
        </p:sp>
        <p:sp>
          <p:nvSpPr>
            <p:cNvPr name="TextBox 20" id="20"/>
            <p:cNvSpPr txBox="true"/>
            <p:nvPr/>
          </p:nvSpPr>
          <p:spPr>
            <a:xfrm>
              <a:off x="0" y="-38100"/>
              <a:ext cx="712669" cy="755110"/>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9252699" y="4697513"/>
            <a:ext cx="2721588" cy="1159065"/>
            <a:chOff x="0" y="0"/>
            <a:chExt cx="954263" cy="406400"/>
          </a:xfrm>
        </p:grpSpPr>
        <p:sp>
          <p:nvSpPr>
            <p:cNvPr name="Freeform 22" id="22"/>
            <p:cNvSpPr/>
            <p:nvPr/>
          </p:nvSpPr>
          <p:spPr>
            <a:xfrm flipH="false" flipV="false" rot="0">
              <a:off x="0" y="0"/>
              <a:ext cx="954263" cy="406400"/>
            </a:xfrm>
            <a:custGeom>
              <a:avLst/>
              <a:gdLst/>
              <a:ahLst/>
              <a:cxnLst/>
              <a:rect r="r" b="b" t="t" l="l"/>
              <a:pathLst>
                <a:path h="406400" w="954263">
                  <a:moveTo>
                    <a:pt x="751063" y="0"/>
                  </a:moveTo>
                  <a:cubicBezTo>
                    <a:pt x="863288" y="0"/>
                    <a:pt x="954263" y="90976"/>
                    <a:pt x="954263" y="203200"/>
                  </a:cubicBezTo>
                  <a:cubicBezTo>
                    <a:pt x="954263" y="315424"/>
                    <a:pt x="863288" y="406400"/>
                    <a:pt x="751063"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23" id="23"/>
            <p:cNvSpPr txBox="true"/>
            <p:nvPr/>
          </p:nvSpPr>
          <p:spPr>
            <a:xfrm>
              <a:off x="0" y="-38100"/>
              <a:ext cx="954263" cy="444500"/>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9363634" y="6129796"/>
            <a:ext cx="2610653" cy="1159065"/>
            <a:chOff x="0" y="0"/>
            <a:chExt cx="915366" cy="406400"/>
          </a:xfrm>
        </p:grpSpPr>
        <p:sp>
          <p:nvSpPr>
            <p:cNvPr name="Freeform 25" id="25"/>
            <p:cNvSpPr/>
            <p:nvPr/>
          </p:nvSpPr>
          <p:spPr>
            <a:xfrm flipH="false" flipV="false" rot="0">
              <a:off x="0" y="0"/>
              <a:ext cx="915367" cy="406400"/>
            </a:xfrm>
            <a:custGeom>
              <a:avLst/>
              <a:gdLst/>
              <a:ahLst/>
              <a:cxnLst/>
              <a:rect r="r" b="b" t="t" l="l"/>
              <a:pathLst>
                <a:path h="406400" w="915367">
                  <a:moveTo>
                    <a:pt x="712166" y="0"/>
                  </a:moveTo>
                  <a:cubicBezTo>
                    <a:pt x="824391" y="0"/>
                    <a:pt x="915367" y="90976"/>
                    <a:pt x="915367" y="203200"/>
                  </a:cubicBezTo>
                  <a:cubicBezTo>
                    <a:pt x="915367" y="315424"/>
                    <a:pt x="824391" y="406400"/>
                    <a:pt x="712166"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26" id="26"/>
            <p:cNvSpPr txBox="true"/>
            <p:nvPr/>
          </p:nvSpPr>
          <p:spPr>
            <a:xfrm>
              <a:off x="0" y="-38100"/>
              <a:ext cx="915366" cy="444500"/>
            </a:xfrm>
            <a:prstGeom prst="rect">
              <a:avLst/>
            </a:prstGeom>
          </p:spPr>
          <p:txBody>
            <a:bodyPr anchor="ctr" rtlCol="false" tIns="50800" lIns="50800" bIns="50800" rIns="50800"/>
            <a:lstStyle/>
            <a:p>
              <a:pPr algn="ctr">
                <a:lnSpc>
                  <a:spcPts val="2659"/>
                </a:lnSpc>
              </a:pPr>
            </a:p>
          </p:txBody>
        </p:sp>
      </p:grpSp>
      <p:grpSp>
        <p:nvGrpSpPr>
          <p:cNvPr name="Group 27" id="27"/>
          <p:cNvGrpSpPr/>
          <p:nvPr/>
        </p:nvGrpSpPr>
        <p:grpSpPr>
          <a:xfrm rot="0">
            <a:off x="3448618" y="4660224"/>
            <a:ext cx="2570479" cy="1159065"/>
            <a:chOff x="0" y="0"/>
            <a:chExt cx="901281" cy="406400"/>
          </a:xfrm>
        </p:grpSpPr>
        <p:sp>
          <p:nvSpPr>
            <p:cNvPr name="Freeform 28" id="28"/>
            <p:cNvSpPr/>
            <p:nvPr/>
          </p:nvSpPr>
          <p:spPr>
            <a:xfrm flipH="false" flipV="false" rot="0">
              <a:off x="0" y="0"/>
              <a:ext cx="901281" cy="406400"/>
            </a:xfrm>
            <a:custGeom>
              <a:avLst/>
              <a:gdLst/>
              <a:ahLst/>
              <a:cxnLst/>
              <a:rect r="r" b="b" t="t" l="l"/>
              <a:pathLst>
                <a:path h="406400" w="901281">
                  <a:moveTo>
                    <a:pt x="698081" y="0"/>
                  </a:moveTo>
                  <a:cubicBezTo>
                    <a:pt x="810305" y="0"/>
                    <a:pt x="901281" y="90976"/>
                    <a:pt x="901281" y="203200"/>
                  </a:cubicBezTo>
                  <a:cubicBezTo>
                    <a:pt x="901281" y="315424"/>
                    <a:pt x="810305" y="406400"/>
                    <a:pt x="698081"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29" id="29"/>
            <p:cNvSpPr txBox="true"/>
            <p:nvPr/>
          </p:nvSpPr>
          <p:spPr>
            <a:xfrm>
              <a:off x="0" y="-38100"/>
              <a:ext cx="901281" cy="444500"/>
            </a:xfrm>
            <a:prstGeom prst="rect">
              <a:avLst/>
            </a:prstGeom>
          </p:spPr>
          <p:txBody>
            <a:bodyPr anchor="ctr" rtlCol="false" tIns="50800" lIns="50800" bIns="50800" rIns="50800"/>
            <a:lstStyle/>
            <a:p>
              <a:pPr algn="ctr">
                <a:lnSpc>
                  <a:spcPts val="2659"/>
                </a:lnSpc>
              </a:pPr>
            </a:p>
          </p:txBody>
        </p:sp>
      </p:grpSp>
      <p:grpSp>
        <p:nvGrpSpPr>
          <p:cNvPr name="Group 30" id="30"/>
          <p:cNvGrpSpPr/>
          <p:nvPr/>
        </p:nvGrpSpPr>
        <p:grpSpPr>
          <a:xfrm rot="0">
            <a:off x="12288598" y="4797298"/>
            <a:ext cx="2318130" cy="1159065"/>
            <a:chOff x="0" y="0"/>
            <a:chExt cx="812800" cy="406400"/>
          </a:xfrm>
        </p:grpSpPr>
        <p:sp>
          <p:nvSpPr>
            <p:cNvPr name="Freeform 31" id="31"/>
            <p:cNvSpPr/>
            <p:nvPr/>
          </p:nvSpPr>
          <p:spPr>
            <a:xfrm flipH="false" flipV="false" rot="0">
              <a:off x="0" y="0"/>
              <a:ext cx="812800" cy="406400"/>
            </a:xfrm>
            <a:custGeom>
              <a:avLst/>
              <a:gdLst/>
              <a:ahLst/>
              <a:cxnLst/>
              <a:rect r="r" b="b" t="t" l="l"/>
              <a:pathLst>
                <a:path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32" id="32"/>
            <p:cNvSpPr txBox="true"/>
            <p:nvPr/>
          </p:nvSpPr>
          <p:spPr>
            <a:xfrm>
              <a:off x="0" y="-38100"/>
              <a:ext cx="812800" cy="444500"/>
            </a:xfrm>
            <a:prstGeom prst="rect">
              <a:avLst/>
            </a:prstGeom>
          </p:spPr>
          <p:txBody>
            <a:bodyPr anchor="ctr" rtlCol="false" tIns="50800" lIns="50800" bIns="50800" rIns="50800"/>
            <a:lstStyle/>
            <a:p>
              <a:pPr algn="ctr">
                <a:lnSpc>
                  <a:spcPts val="2659"/>
                </a:lnSpc>
              </a:pPr>
            </a:p>
          </p:txBody>
        </p:sp>
      </p:grpSp>
      <p:grpSp>
        <p:nvGrpSpPr>
          <p:cNvPr name="Group 33" id="33"/>
          <p:cNvGrpSpPr/>
          <p:nvPr/>
        </p:nvGrpSpPr>
        <p:grpSpPr>
          <a:xfrm rot="0">
            <a:off x="12288598" y="6183662"/>
            <a:ext cx="2318130" cy="1159065"/>
            <a:chOff x="0" y="0"/>
            <a:chExt cx="812800" cy="406400"/>
          </a:xfrm>
        </p:grpSpPr>
        <p:sp>
          <p:nvSpPr>
            <p:cNvPr name="Freeform 34" id="34"/>
            <p:cNvSpPr/>
            <p:nvPr/>
          </p:nvSpPr>
          <p:spPr>
            <a:xfrm flipH="false" flipV="false" rot="0">
              <a:off x="0" y="0"/>
              <a:ext cx="812800" cy="406400"/>
            </a:xfrm>
            <a:custGeom>
              <a:avLst/>
              <a:gdLst/>
              <a:ahLst/>
              <a:cxnLst/>
              <a:rect r="r" b="b" t="t" l="l"/>
              <a:pathLst>
                <a:path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35" id="35"/>
            <p:cNvSpPr txBox="true"/>
            <p:nvPr/>
          </p:nvSpPr>
          <p:spPr>
            <a:xfrm>
              <a:off x="0" y="-38100"/>
              <a:ext cx="812800" cy="444500"/>
            </a:xfrm>
            <a:prstGeom prst="rect">
              <a:avLst/>
            </a:prstGeom>
          </p:spPr>
          <p:txBody>
            <a:bodyPr anchor="ctr" rtlCol="false" tIns="50800" lIns="50800" bIns="50800" rIns="50800"/>
            <a:lstStyle/>
            <a:p>
              <a:pPr algn="ctr">
                <a:lnSpc>
                  <a:spcPts val="2659"/>
                </a:lnSpc>
              </a:pPr>
            </a:p>
          </p:txBody>
        </p:sp>
      </p:grpSp>
      <p:grpSp>
        <p:nvGrpSpPr>
          <p:cNvPr name="Group 36" id="36"/>
          <p:cNvGrpSpPr/>
          <p:nvPr/>
        </p:nvGrpSpPr>
        <p:grpSpPr>
          <a:xfrm rot="0">
            <a:off x="12288598" y="7533227"/>
            <a:ext cx="2318130" cy="1159065"/>
            <a:chOff x="0" y="0"/>
            <a:chExt cx="812800" cy="406400"/>
          </a:xfrm>
        </p:grpSpPr>
        <p:sp>
          <p:nvSpPr>
            <p:cNvPr name="Freeform 37" id="37"/>
            <p:cNvSpPr/>
            <p:nvPr/>
          </p:nvSpPr>
          <p:spPr>
            <a:xfrm flipH="false" flipV="false" rot="0">
              <a:off x="0" y="0"/>
              <a:ext cx="812800" cy="406400"/>
            </a:xfrm>
            <a:custGeom>
              <a:avLst/>
              <a:gdLst/>
              <a:ahLst/>
              <a:cxnLst/>
              <a:rect r="r" b="b" t="t" l="l"/>
              <a:pathLst>
                <a:path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38" id="38"/>
            <p:cNvSpPr txBox="true"/>
            <p:nvPr/>
          </p:nvSpPr>
          <p:spPr>
            <a:xfrm>
              <a:off x="0" y="-38100"/>
              <a:ext cx="812800" cy="444500"/>
            </a:xfrm>
            <a:prstGeom prst="rect">
              <a:avLst/>
            </a:prstGeom>
          </p:spPr>
          <p:txBody>
            <a:bodyPr anchor="ctr" rtlCol="false" tIns="50800" lIns="50800" bIns="50800" rIns="50800"/>
            <a:lstStyle/>
            <a:p>
              <a:pPr algn="ctr">
                <a:lnSpc>
                  <a:spcPts val="2659"/>
                </a:lnSpc>
              </a:pPr>
            </a:p>
          </p:txBody>
        </p:sp>
      </p:grpSp>
      <p:grpSp>
        <p:nvGrpSpPr>
          <p:cNvPr name="Group 39" id="39"/>
          <p:cNvGrpSpPr/>
          <p:nvPr/>
        </p:nvGrpSpPr>
        <p:grpSpPr>
          <a:xfrm rot="0">
            <a:off x="3402716" y="2897626"/>
            <a:ext cx="2705917" cy="1527284"/>
            <a:chOff x="0" y="0"/>
            <a:chExt cx="712669" cy="402248"/>
          </a:xfrm>
        </p:grpSpPr>
        <p:sp>
          <p:nvSpPr>
            <p:cNvPr name="Freeform 40" id="40"/>
            <p:cNvSpPr/>
            <p:nvPr/>
          </p:nvSpPr>
          <p:spPr>
            <a:xfrm flipH="false" flipV="false" rot="0">
              <a:off x="0" y="0"/>
              <a:ext cx="712669" cy="402248"/>
            </a:xfrm>
            <a:custGeom>
              <a:avLst/>
              <a:gdLst/>
              <a:ahLst/>
              <a:cxnLst/>
              <a:rect r="r" b="b" t="t" l="l"/>
              <a:pathLst>
                <a:path h="402248" w="712669">
                  <a:moveTo>
                    <a:pt x="145917" y="0"/>
                  </a:moveTo>
                  <a:lnTo>
                    <a:pt x="566753" y="0"/>
                  </a:lnTo>
                  <a:cubicBezTo>
                    <a:pt x="647340" y="0"/>
                    <a:pt x="712669" y="65329"/>
                    <a:pt x="712669" y="145917"/>
                  </a:cubicBezTo>
                  <a:lnTo>
                    <a:pt x="712669" y="256331"/>
                  </a:lnTo>
                  <a:cubicBezTo>
                    <a:pt x="712669" y="336919"/>
                    <a:pt x="647340" y="402248"/>
                    <a:pt x="566753" y="402248"/>
                  </a:cubicBezTo>
                  <a:lnTo>
                    <a:pt x="145917" y="402248"/>
                  </a:lnTo>
                  <a:cubicBezTo>
                    <a:pt x="65329" y="402248"/>
                    <a:pt x="0" y="336919"/>
                    <a:pt x="0" y="256331"/>
                  </a:cubicBezTo>
                  <a:lnTo>
                    <a:pt x="0" y="145917"/>
                  </a:lnTo>
                  <a:cubicBezTo>
                    <a:pt x="0" y="65329"/>
                    <a:pt x="65329" y="0"/>
                    <a:pt x="145917" y="0"/>
                  </a:cubicBezTo>
                  <a:close/>
                </a:path>
              </a:pathLst>
            </a:custGeom>
            <a:solidFill>
              <a:srgbClr val="8DC6C3"/>
            </a:solidFill>
          </p:spPr>
        </p:sp>
        <p:sp>
          <p:nvSpPr>
            <p:cNvPr name="TextBox 41" id="41"/>
            <p:cNvSpPr txBox="true"/>
            <p:nvPr/>
          </p:nvSpPr>
          <p:spPr>
            <a:xfrm>
              <a:off x="0" y="-38100"/>
              <a:ext cx="712669" cy="440348"/>
            </a:xfrm>
            <a:prstGeom prst="rect">
              <a:avLst/>
            </a:prstGeom>
          </p:spPr>
          <p:txBody>
            <a:bodyPr anchor="ctr" rtlCol="false" tIns="50800" lIns="50800" bIns="50800" rIns="50800"/>
            <a:lstStyle/>
            <a:p>
              <a:pPr algn="ctr">
                <a:lnSpc>
                  <a:spcPts val="2659"/>
                </a:lnSpc>
              </a:pPr>
            </a:p>
          </p:txBody>
        </p:sp>
      </p:grpSp>
      <p:sp>
        <p:nvSpPr>
          <p:cNvPr name="TextBox 42" id="42"/>
          <p:cNvSpPr txBox="true"/>
          <p:nvPr/>
        </p:nvSpPr>
        <p:spPr>
          <a:xfrm rot="0">
            <a:off x="9252699" y="2935850"/>
            <a:ext cx="2705917" cy="1280795"/>
          </a:xfrm>
          <a:prstGeom prst="rect">
            <a:avLst/>
          </a:prstGeom>
        </p:spPr>
        <p:txBody>
          <a:bodyPr anchor="t" rtlCol="false" tIns="0" lIns="0" bIns="0" rIns="0">
            <a:spAutoFit/>
          </a:bodyPr>
          <a:lstStyle/>
          <a:p>
            <a:pPr algn="ctr">
              <a:lnSpc>
                <a:spcPts val="3430"/>
              </a:lnSpc>
            </a:pPr>
            <a:r>
              <a:rPr lang="en-US" sz="2450" b="true">
                <a:solidFill>
                  <a:srgbClr val="062133"/>
                </a:solidFill>
                <a:latin typeface="Asap Bold"/>
                <a:ea typeface="Asap Bold"/>
                <a:cs typeface="Asap Bold"/>
                <a:sym typeface="Asap Bold"/>
              </a:rPr>
              <a:t>Hỗ trợ</a:t>
            </a:r>
          </a:p>
          <a:p>
            <a:pPr algn="ctr">
              <a:lnSpc>
                <a:spcPts val="3430"/>
              </a:lnSpc>
            </a:pPr>
            <a:r>
              <a:rPr lang="en-US" sz="2450" b="true">
                <a:solidFill>
                  <a:srgbClr val="062133"/>
                </a:solidFill>
                <a:latin typeface="Asap Bold"/>
                <a:ea typeface="Asap Bold"/>
                <a:cs typeface="Asap Bold"/>
                <a:sym typeface="Asap Bold"/>
              </a:rPr>
              <a:t>Đăng ký bảo hộ thương thiệu</a:t>
            </a:r>
          </a:p>
        </p:txBody>
      </p:sp>
      <p:sp>
        <p:nvSpPr>
          <p:cNvPr name="TextBox 43" id="43"/>
          <p:cNvSpPr txBox="true"/>
          <p:nvPr/>
        </p:nvSpPr>
        <p:spPr>
          <a:xfrm rot="0">
            <a:off x="3380899" y="2983515"/>
            <a:ext cx="2705917" cy="1280795"/>
          </a:xfrm>
          <a:prstGeom prst="rect">
            <a:avLst/>
          </a:prstGeom>
        </p:spPr>
        <p:txBody>
          <a:bodyPr anchor="t" rtlCol="false" tIns="0" lIns="0" bIns="0" rIns="0">
            <a:spAutoFit/>
          </a:bodyPr>
          <a:lstStyle/>
          <a:p>
            <a:pPr algn="ctr">
              <a:lnSpc>
                <a:spcPts val="3430"/>
              </a:lnSpc>
            </a:pPr>
            <a:r>
              <a:rPr lang="en-US" sz="2450" b="true">
                <a:solidFill>
                  <a:srgbClr val="062133"/>
                </a:solidFill>
                <a:latin typeface="Asap Bold"/>
                <a:ea typeface="Asap Bold"/>
                <a:cs typeface="Asap Bold"/>
                <a:sym typeface="Asap Bold"/>
              </a:rPr>
              <a:t>Hỗ trợ</a:t>
            </a:r>
          </a:p>
          <a:p>
            <a:pPr algn="ctr">
              <a:lnSpc>
                <a:spcPts val="3430"/>
              </a:lnSpc>
            </a:pPr>
            <a:r>
              <a:rPr lang="en-US" sz="2450" b="true">
                <a:solidFill>
                  <a:srgbClr val="062133"/>
                </a:solidFill>
                <a:latin typeface="Asap Bold"/>
                <a:ea typeface="Asap Bold"/>
                <a:cs typeface="Asap Bold"/>
                <a:sym typeface="Asap Bold"/>
              </a:rPr>
              <a:t>Thành lập</a:t>
            </a:r>
          </a:p>
          <a:p>
            <a:pPr algn="ctr">
              <a:lnSpc>
                <a:spcPts val="3430"/>
              </a:lnSpc>
            </a:pPr>
            <a:r>
              <a:rPr lang="en-US" sz="2450" b="true">
                <a:solidFill>
                  <a:srgbClr val="062133"/>
                </a:solidFill>
                <a:latin typeface="Asap Bold"/>
                <a:ea typeface="Asap Bold"/>
                <a:cs typeface="Asap Bold"/>
                <a:sym typeface="Asap Bold"/>
              </a:rPr>
              <a:t>pháp nhân tại US</a:t>
            </a:r>
          </a:p>
        </p:txBody>
      </p:sp>
      <p:sp>
        <p:nvSpPr>
          <p:cNvPr name="TextBox 44" id="44"/>
          <p:cNvSpPr txBox="true"/>
          <p:nvPr/>
        </p:nvSpPr>
        <p:spPr>
          <a:xfrm rot="0">
            <a:off x="286518" y="3278258"/>
            <a:ext cx="2705917" cy="1207134"/>
          </a:xfrm>
          <a:prstGeom prst="rect">
            <a:avLst/>
          </a:prstGeom>
        </p:spPr>
        <p:txBody>
          <a:bodyPr anchor="t" rtlCol="false" tIns="0" lIns="0" bIns="0" rIns="0">
            <a:spAutoFit/>
          </a:bodyPr>
          <a:lstStyle/>
          <a:p>
            <a:pPr algn="ctr">
              <a:lnSpc>
                <a:spcPts val="3290"/>
              </a:lnSpc>
            </a:pPr>
            <a:r>
              <a:rPr lang="en-US" sz="2350" b="true">
                <a:solidFill>
                  <a:srgbClr val="010101"/>
                </a:solidFill>
                <a:latin typeface="Open Sauce Bold"/>
                <a:ea typeface="Open Sauce Bold"/>
                <a:cs typeface="Open Sauce Bold"/>
                <a:sym typeface="Open Sauce Bold"/>
              </a:rPr>
              <a:t>COLUMBUS </a:t>
            </a:r>
          </a:p>
          <a:p>
            <a:pPr algn="ctr">
              <a:lnSpc>
                <a:spcPts val="3290"/>
              </a:lnSpc>
            </a:pPr>
            <a:r>
              <a:rPr lang="en-US" sz="2350" b="true">
                <a:solidFill>
                  <a:srgbClr val="010101"/>
                </a:solidFill>
                <a:latin typeface="Open Sauce Bold"/>
                <a:ea typeface="Open Sauce Bold"/>
                <a:cs typeface="Open Sauce Bold"/>
                <a:sym typeface="Open Sauce Bold"/>
              </a:rPr>
              <a:t>&amp; CO TEAM</a:t>
            </a:r>
          </a:p>
          <a:p>
            <a:pPr algn="ctr">
              <a:lnSpc>
                <a:spcPts val="3290"/>
              </a:lnSpc>
            </a:pPr>
          </a:p>
        </p:txBody>
      </p:sp>
      <p:sp>
        <p:nvSpPr>
          <p:cNvPr name="TextBox 45" id="45"/>
          <p:cNvSpPr txBox="true"/>
          <p:nvPr/>
        </p:nvSpPr>
        <p:spPr>
          <a:xfrm rot="0">
            <a:off x="6314803" y="2925368"/>
            <a:ext cx="2705917" cy="1280795"/>
          </a:xfrm>
          <a:prstGeom prst="rect">
            <a:avLst/>
          </a:prstGeom>
        </p:spPr>
        <p:txBody>
          <a:bodyPr anchor="t" rtlCol="false" tIns="0" lIns="0" bIns="0" rIns="0">
            <a:spAutoFit/>
          </a:bodyPr>
          <a:lstStyle/>
          <a:p>
            <a:pPr algn="ctr">
              <a:lnSpc>
                <a:spcPts val="3430"/>
              </a:lnSpc>
            </a:pPr>
            <a:r>
              <a:rPr lang="en-US" sz="2450" b="true">
                <a:solidFill>
                  <a:srgbClr val="062133"/>
                </a:solidFill>
                <a:latin typeface="Asap Bold"/>
                <a:ea typeface="Asap Bold"/>
                <a:cs typeface="Asap Bold"/>
                <a:sym typeface="Asap Bold"/>
              </a:rPr>
              <a:t>Hỗ trợ</a:t>
            </a:r>
          </a:p>
          <a:p>
            <a:pPr algn="ctr">
              <a:lnSpc>
                <a:spcPts val="3430"/>
              </a:lnSpc>
            </a:pPr>
            <a:r>
              <a:rPr lang="en-US" sz="2450" b="true">
                <a:solidFill>
                  <a:srgbClr val="062133"/>
                </a:solidFill>
                <a:latin typeface="Asap Bold"/>
                <a:ea typeface="Asap Bold"/>
                <a:cs typeface="Asap Bold"/>
                <a:sym typeface="Asap Bold"/>
              </a:rPr>
              <a:t>Tạo tài khoản </a:t>
            </a:r>
          </a:p>
          <a:p>
            <a:pPr algn="ctr">
              <a:lnSpc>
                <a:spcPts val="3430"/>
              </a:lnSpc>
            </a:pPr>
            <a:r>
              <a:rPr lang="en-US" sz="2450" b="true">
                <a:solidFill>
                  <a:srgbClr val="062133"/>
                </a:solidFill>
                <a:latin typeface="Asap Bold"/>
                <a:ea typeface="Asap Bold"/>
                <a:cs typeface="Asap Bold"/>
                <a:sym typeface="Asap Bold"/>
              </a:rPr>
              <a:t>bán hàng Amazon</a:t>
            </a:r>
          </a:p>
        </p:txBody>
      </p:sp>
      <p:sp>
        <p:nvSpPr>
          <p:cNvPr name="TextBox 46" id="46"/>
          <p:cNvSpPr txBox="true"/>
          <p:nvPr/>
        </p:nvSpPr>
        <p:spPr>
          <a:xfrm rot="0">
            <a:off x="12206266" y="2997073"/>
            <a:ext cx="2705917" cy="1280795"/>
          </a:xfrm>
          <a:prstGeom prst="rect">
            <a:avLst/>
          </a:prstGeom>
        </p:spPr>
        <p:txBody>
          <a:bodyPr anchor="t" rtlCol="false" tIns="0" lIns="0" bIns="0" rIns="0">
            <a:spAutoFit/>
          </a:bodyPr>
          <a:lstStyle/>
          <a:p>
            <a:pPr algn="ctr">
              <a:lnSpc>
                <a:spcPts val="3430"/>
              </a:lnSpc>
            </a:pPr>
            <a:r>
              <a:rPr lang="en-US" sz="2450" b="true">
                <a:solidFill>
                  <a:srgbClr val="062133"/>
                </a:solidFill>
                <a:latin typeface="Asap Bold"/>
                <a:ea typeface="Asap Bold"/>
                <a:cs typeface="Asap Bold"/>
                <a:sym typeface="Asap Bold"/>
              </a:rPr>
              <a:t>Hỗ trợ</a:t>
            </a:r>
          </a:p>
          <a:p>
            <a:pPr algn="ctr">
              <a:lnSpc>
                <a:spcPts val="3430"/>
              </a:lnSpc>
            </a:pPr>
            <a:r>
              <a:rPr lang="en-US" sz="2450" b="true">
                <a:solidFill>
                  <a:srgbClr val="062133"/>
                </a:solidFill>
                <a:latin typeface="Asap Bold"/>
                <a:ea typeface="Asap Bold"/>
                <a:cs typeface="Asap Bold"/>
                <a:sym typeface="Asap Bold"/>
              </a:rPr>
              <a:t>CPA </a:t>
            </a:r>
          </a:p>
          <a:p>
            <a:pPr algn="ctr">
              <a:lnSpc>
                <a:spcPts val="3430"/>
              </a:lnSpc>
            </a:pPr>
            <a:r>
              <a:rPr lang="en-US" sz="2450" b="true">
                <a:solidFill>
                  <a:srgbClr val="062133"/>
                </a:solidFill>
                <a:latin typeface="Asap Bold"/>
                <a:ea typeface="Asap Bold"/>
                <a:cs typeface="Asap Bold"/>
                <a:sym typeface="Asap Bold"/>
              </a:rPr>
              <a:t>(Kế toán thuế US)</a:t>
            </a:r>
          </a:p>
        </p:txBody>
      </p:sp>
      <p:grpSp>
        <p:nvGrpSpPr>
          <p:cNvPr name="Group 47" id="47"/>
          <p:cNvGrpSpPr/>
          <p:nvPr/>
        </p:nvGrpSpPr>
        <p:grpSpPr>
          <a:xfrm rot="0">
            <a:off x="10547911" y="4447503"/>
            <a:ext cx="201746" cy="201746"/>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49" id="49"/>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50" id="50"/>
          <p:cNvGrpSpPr/>
          <p:nvPr/>
        </p:nvGrpSpPr>
        <p:grpSpPr>
          <a:xfrm rot="0">
            <a:off x="13416329" y="4537477"/>
            <a:ext cx="201746" cy="201746"/>
            <a:chOff x="0" y="0"/>
            <a:chExt cx="812800" cy="812800"/>
          </a:xfrm>
        </p:grpSpPr>
        <p:sp>
          <p:nvSpPr>
            <p:cNvPr name="Freeform 51" id="51"/>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52" id="52"/>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53" id="53"/>
          <p:cNvGrpSpPr/>
          <p:nvPr/>
        </p:nvGrpSpPr>
        <p:grpSpPr>
          <a:xfrm rot="0">
            <a:off x="10547911" y="5904842"/>
            <a:ext cx="201746" cy="201746"/>
            <a:chOff x="0" y="0"/>
            <a:chExt cx="812800" cy="812800"/>
          </a:xfrm>
        </p:grpSpPr>
        <p:sp>
          <p:nvSpPr>
            <p:cNvPr name="Freeform 54" id="54"/>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55" id="55"/>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56" id="56"/>
          <p:cNvGrpSpPr/>
          <p:nvPr/>
        </p:nvGrpSpPr>
        <p:grpSpPr>
          <a:xfrm rot="0">
            <a:off x="13416329" y="5976743"/>
            <a:ext cx="201746" cy="201746"/>
            <a:chOff x="0" y="0"/>
            <a:chExt cx="812800" cy="812800"/>
          </a:xfrm>
        </p:grpSpPr>
        <p:sp>
          <p:nvSpPr>
            <p:cNvPr name="Freeform 57" id="57"/>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58" id="58"/>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59" id="59"/>
          <p:cNvGrpSpPr/>
          <p:nvPr/>
        </p:nvGrpSpPr>
        <p:grpSpPr>
          <a:xfrm rot="0">
            <a:off x="13416329" y="7288861"/>
            <a:ext cx="201746" cy="201746"/>
            <a:chOff x="0" y="0"/>
            <a:chExt cx="812800" cy="812800"/>
          </a:xfrm>
        </p:grpSpPr>
        <p:sp>
          <p:nvSpPr>
            <p:cNvPr name="Freeform 60" id="60"/>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61" id="61"/>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62" id="62"/>
          <p:cNvGrpSpPr/>
          <p:nvPr/>
        </p:nvGrpSpPr>
        <p:grpSpPr>
          <a:xfrm rot="-5400000">
            <a:off x="2900228" y="3492121"/>
            <a:ext cx="408754" cy="408754"/>
            <a:chOff x="0" y="0"/>
            <a:chExt cx="812800" cy="812800"/>
          </a:xfrm>
        </p:grpSpPr>
        <p:sp>
          <p:nvSpPr>
            <p:cNvPr name="Freeform 63" id="63"/>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64" id="64"/>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65" id="65"/>
          <p:cNvGrpSpPr/>
          <p:nvPr/>
        </p:nvGrpSpPr>
        <p:grpSpPr>
          <a:xfrm rot="0">
            <a:off x="228822" y="4980164"/>
            <a:ext cx="2593839" cy="1527284"/>
            <a:chOff x="0" y="0"/>
            <a:chExt cx="683151" cy="402248"/>
          </a:xfrm>
        </p:grpSpPr>
        <p:sp>
          <p:nvSpPr>
            <p:cNvPr name="Freeform 66" id="66"/>
            <p:cNvSpPr/>
            <p:nvPr/>
          </p:nvSpPr>
          <p:spPr>
            <a:xfrm flipH="false" flipV="false" rot="0">
              <a:off x="0" y="0"/>
              <a:ext cx="683151" cy="402248"/>
            </a:xfrm>
            <a:custGeom>
              <a:avLst/>
              <a:gdLst/>
              <a:ahLst/>
              <a:cxnLst/>
              <a:rect r="r" b="b" t="t" l="l"/>
              <a:pathLst>
                <a:path h="402248" w="683151">
                  <a:moveTo>
                    <a:pt x="152221" y="0"/>
                  </a:moveTo>
                  <a:lnTo>
                    <a:pt x="530930" y="0"/>
                  </a:lnTo>
                  <a:cubicBezTo>
                    <a:pt x="614999" y="0"/>
                    <a:pt x="683151" y="68152"/>
                    <a:pt x="683151" y="152221"/>
                  </a:cubicBezTo>
                  <a:lnTo>
                    <a:pt x="683151" y="250026"/>
                  </a:lnTo>
                  <a:cubicBezTo>
                    <a:pt x="683151" y="334096"/>
                    <a:pt x="614999" y="402248"/>
                    <a:pt x="530930" y="402248"/>
                  </a:cubicBezTo>
                  <a:lnTo>
                    <a:pt x="152221" y="402248"/>
                  </a:lnTo>
                  <a:cubicBezTo>
                    <a:pt x="68152" y="402248"/>
                    <a:pt x="0" y="334096"/>
                    <a:pt x="0" y="250026"/>
                  </a:cubicBezTo>
                  <a:lnTo>
                    <a:pt x="0" y="152221"/>
                  </a:lnTo>
                  <a:cubicBezTo>
                    <a:pt x="0" y="68152"/>
                    <a:pt x="68152" y="0"/>
                    <a:pt x="152221" y="0"/>
                  </a:cubicBezTo>
                  <a:close/>
                </a:path>
              </a:pathLst>
            </a:custGeom>
            <a:solidFill>
              <a:srgbClr val="8DC6C3"/>
            </a:solidFill>
          </p:spPr>
        </p:sp>
        <p:sp>
          <p:nvSpPr>
            <p:cNvPr name="TextBox 67" id="67"/>
            <p:cNvSpPr txBox="true"/>
            <p:nvPr/>
          </p:nvSpPr>
          <p:spPr>
            <a:xfrm>
              <a:off x="0" y="-38100"/>
              <a:ext cx="683151" cy="440348"/>
            </a:xfrm>
            <a:prstGeom prst="rect">
              <a:avLst/>
            </a:prstGeom>
          </p:spPr>
          <p:txBody>
            <a:bodyPr anchor="ctr" rtlCol="false" tIns="50800" lIns="50800" bIns="50800" rIns="50800"/>
            <a:lstStyle/>
            <a:p>
              <a:pPr algn="ctr">
                <a:lnSpc>
                  <a:spcPts val="2659"/>
                </a:lnSpc>
              </a:pPr>
            </a:p>
          </p:txBody>
        </p:sp>
      </p:grpSp>
      <p:grpSp>
        <p:nvGrpSpPr>
          <p:cNvPr name="Group 68" id="68"/>
          <p:cNvGrpSpPr/>
          <p:nvPr/>
        </p:nvGrpSpPr>
        <p:grpSpPr>
          <a:xfrm rot="0">
            <a:off x="194311" y="6887539"/>
            <a:ext cx="2626834" cy="1527284"/>
            <a:chOff x="0" y="0"/>
            <a:chExt cx="691841" cy="402248"/>
          </a:xfrm>
        </p:grpSpPr>
        <p:sp>
          <p:nvSpPr>
            <p:cNvPr name="Freeform 69" id="69"/>
            <p:cNvSpPr/>
            <p:nvPr/>
          </p:nvSpPr>
          <p:spPr>
            <a:xfrm flipH="false" flipV="false" rot="0">
              <a:off x="0" y="0"/>
              <a:ext cx="691841" cy="402248"/>
            </a:xfrm>
            <a:custGeom>
              <a:avLst/>
              <a:gdLst/>
              <a:ahLst/>
              <a:cxnLst/>
              <a:rect r="r" b="b" t="t" l="l"/>
              <a:pathLst>
                <a:path h="402248" w="691841">
                  <a:moveTo>
                    <a:pt x="150309" y="0"/>
                  </a:moveTo>
                  <a:lnTo>
                    <a:pt x="541532" y="0"/>
                  </a:lnTo>
                  <a:cubicBezTo>
                    <a:pt x="581396" y="0"/>
                    <a:pt x="619628" y="15836"/>
                    <a:pt x="647816" y="44025"/>
                  </a:cubicBezTo>
                  <a:cubicBezTo>
                    <a:pt x="676005" y="72213"/>
                    <a:pt x="691841" y="110445"/>
                    <a:pt x="691841" y="150309"/>
                  </a:cubicBezTo>
                  <a:lnTo>
                    <a:pt x="691841" y="251938"/>
                  </a:lnTo>
                  <a:cubicBezTo>
                    <a:pt x="691841" y="334952"/>
                    <a:pt x="624545" y="402248"/>
                    <a:pt x="541532" y="402248"/>
                  </a:cubicBezTo>
                  <a:lnTo>
                    <a:pt x="150309" y="402248"/>
                  </a:lnTo>
                  <a:cubicBezTo>
                    <a:pt x="67296" y="402248"/>
                    <a:pt x="0" y="334952"/>
                    <a:pt x="0" y="251938"/>
                  </a:cubicBezTo>
                  <a:lnTo>
                    <a:pt x="0" y="150309"/>
                  </a:lnTo>
                  <a:cubicBezTo>
                    <a:pt x="0" y="110445"/>
                    <a:pt x="15836" y="72213"/>
                    <a:pt x="44025" y="44025"/>
                  </a:cubicBezTo>
                  <a:cubicBezTo>
                    <a:pt x="72213" y="15836"/>
                    <a:pt x="110445" y="0"/>
                    <a:pt x="150309" y="0"/>
                  </a:cubicBezTo>
                  <a:close/>
                </a:path>
              </a:pathLst>
            </a:custGeom>
            <a:solidFill>
              <a:srgbClr val="8DC6C3"/>
            </a:solidFill>
          </p:spPr>
        </p:sp>
        <p:sp>
          <p:nvSpPr>
            <p:cNvPr name="TextBox 70" id="70"/>
            <p:cNvSpPr txBox="true"/>
            <p:nvPr/>
          </p:nvSpPr>
          <p:spPr>
            <a:xfrm>
              <a:off x="0" y="-38100"/>
              <a:ext cx="691841" cy="440348"/>
            </a:xfrm>
            <a:prstGeom prst="rect">
              <a:avLst/>
            </a:prstGeom>
          </p:spPr>
          <p:txBody>
            <a:bodyPr anchor="ctr" rtlCol="false" tIns="50800" lIns="50800" bIns="50800" rIns="50800"/>
            <a:lstStyle/>
            <a:p>
              <a:pPr algn="ctr">
                <a:lnSpc>
                  <a:spcPts val="2659"/>
                </a:lnSpc>
              </a:pPr>
            </a:p>
          </p:txBody>
        </p:sp>
      </p:grpSp>
      <p:sp>
        <p:nvSpPr>
          <p:cNvPr name="TextBox 71" id="71"/>
          <p:cNvSpPr txBox="true"/>
          <p:nvPr/>
        </p:nvSpPr>
        <p:spPr>
          <a:xfrm rot="0">
            <a:off x="194311" y="5128483"/>
            <a:ext cx="2705917" cy="1537334"/>
          </a:xfrm>
          <a:prstGeom prst="rect">
            <a:avLst/>
          </a:prstGeom>
        </p:spPr>
        <p:txBody>
          <a:bodyPr anchor="t" rtlCol="false" tIns="0" lIns="0" bIns="0" rIns="0">
            <a:spAutoFit/>
          </a:bodyPr>
          <a:lstStyle/>
          <a:p>
            <a:pPr algn="ctr">
              <a:lnSpc>
                <a:spcPts val="3290"/>
              </a:lnSpc>
            </a:pPr>
            <a:r>
              <a:rPr lang="en-US" sz="2350" b="true">
                <a:solidFill>
                  <a:srgbClr val="010101"/>
                </a:solidFill>
                <a:latin typeface="Open Sauce Bold"/>
                <a:ea typeface="Open Sauce Bold"/>
                <a:cs typeface="Open Sauce Bold"/>
                <a:sym typeface="Open Sauce Bold"/>
              </a:rPr>
              <a:t>Kết nối</a:t>
            </a:r>
          </a:p>
          <a:p>
            <a:pPr algn="ctr">
              <a:lnSpc>
                <a:spcPts val="3290"/>
              </a:lnSpc>
            </a:pPr>
            <a:r>
              <a:rPr lang="en-US" sz="2350" b="true">
                <a:solidFill>
                  <a:srgbClr val="010101"/>
                </a:solidFill>
                <a:latin typeface="Open Sauce Bold"/>
                <a:ea typeface="Open Sauce Bold"/>
                <a:cs typeface="Open Sauce Bold"/>
                <a:sym typeface="Open Sauce Bold"/>
              </a:rPr>
              <a:t>vận chuyển</a:t>
            </a:r>
          </a:p>
          <a:p>
            <a:pPr algn="ctr">
              <a:lnSpc>
                <a:spcPts val="3290"/>
              </a:lnSpc>
            </a:pPr>
            <a:r>
              <a:rPr lang="en-US" sz="2350" b="true">
                <a:solidFill>
                  <a:srgbClr val="010101"/>
                </a:solidFill>
                <a:latin typeface="Open Sauce Bold"/>
                <a:ea typeface="Open Sauce Bold"/>
                <a:cs typeface="Open Sauce Bold"/>
                <a:sym typeface="Open Sauce Bold"/>
              </a:rPr>
              <a:t>giá tốt</a:t>
            </a:r>
          </a:p>
          <a:p>
            <a:pPr algn="ctr">
              <a:lnSpc>
                <a:spcPts val="2590"/>
              </a:lnSpc>
            </a:pPr>
          </a:p>
        </p:txBody>
      </p:sp>
      <p:grpSp>
        <p:nvGrpSpPr>
          <p:cNvPr name="Group 72" id="72"/>
          <p:cNvGrpSpPr/>
          <p:nvPr/>
        </p:nvGrpSpPr>
        <p:grpSpPr>
          <a:xfrm rot="74851">
            <a:off x="1300657" y="4601610"/>
            <a:ext cx="408754" cy="408754"/>
            <a:chOff x="0" y="0"/>
            <a:chExt cx="812800" cy="812800"/>
          </a:xfrm>
        </p:grpSpPr>
        <p:sp>
          <p:nvSpPr>
            <p:cNvPr name="Freeform 73" id="73"/>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74" id="74"/>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75" id="75"/>
          <p:cNvGrpSpPr/>
          <p:nvPr/>
        </p:nvGrpSpPr>
        <p:grpSpPr>
          <a:xfrm rot="0">
            <a:off x="12295385" y="8810741"/>
            <a:ext cx="2318130" cy="1159065"/>
            <a:chOff x="0" y="0"/>
            <a:chExt cx="812800" cy="406400"/>
          </a:xfrm>
        </p:grpSpPr>
        <p:sp>
          <p:nvSpPr>
            <p:cNvPr name="Freeform 76" id="76"/>
            <p:cNvSpPr/>
            <p:nvPr/>
          </p:nvSpPr>
          <p:spPr>
            <a:xfrm flipH="false" flipV="false" rot="0">
              <a:off x="0" y="0"/>
              <a:ext cx="812800" cy="406400"/>
            </a:xfrm>
            <a:custGeom>
              <a:avLst/>
              <a:gdLst/>
              <a:ahLst/>
              <a:cxnLst/>
              <a:rect r="r" b="b" t="t" l="l"/>
              <a:pathLst>
                <a:path h="406400" w="812800">
                  <a:moveTo>
                    <a:pt x="609600" y="0"/>
                  </a:moveTo>
                  <a:cubicBezTo>
                    <a:pt x="721824" y="0"/>
                    <a:pt x="812800" y="90976"/>
                    <a:pt x="812800" y="203200"/>
                  </a:cubicBezTo>
                  <a:cubicBezTo>
                    <a:pt x="812800" y="315424"/>
                    <a:pt x="721824" y="406400"/>
                    <a:pt x="609600"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77" id="77"/>
            <p:cNvSpPr txBox="true"/>
            <p:nvPr/>
          </p:nvSpPr>
          <p:spPr>
            <a:xfrm>
              <a:off x="0" y="-38100"/>
              <a:ext cx="812800" cy="444500"/>
            </a:xfrm>
            <a:prstGeom prst="rect">
              <a:avLst/>
            </a:prstGeom>
          </p:spPr>
          <p:txBody>
            <a:bodyPr anchor="ctr" rtlCol="false" tIns="50800" lIns="50800" bIns="50800" rIns="50800"/>
            <a:lstStyle/>
            <a:p>
              <a:pPr algn="ctr">
                <a:lnSpc>
                  <a:spcPts val="2659"/>
                </a:lnSpc>
              </a:pPr>
            </a:p>
          </p:txBody>
        </p:sp>
      </p:grpSp>
      <p:grpSp>
        <p:nvGrpSpPr>
          <p:cNvPr name="Group 78" id="78"/>
          <p:cNvGrpSpPr/>
          <p:nvPr/>
        </p:nvGrpSpPr>
        <p:grpSpPr>
          <a:xfrm rot="0">
            <a:off x="13416329" y="8637118"/>
            <a:ext cx="201746" cy="201746"/>
            <a:chOff x="0" y="0"/>
            <a:chExt cx="812800" cy="812800"/>
          </a:xfrm>
        </p:grpSpPr>
        <p:sp>
          <p:nvSpPr>
            <p:cNvPr name="Freeform 79" id="79"/>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80" id="80"/>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81" id="81"/>
          <p:cNvGrpSpPr/>
          <p:nvPr/>
        </p:nvGrpSpPr>
        <p:grpSpPr>
          <a:xfrm rot="74851">
            <a:off x="1300657" y="6517027"/>
            <a:ext cx="408754" cy="408754"/>
            <a:chOff x="0" y="0"/>
            <a:chExt cx="812800" cy="812800"/>
          </a:xfrm>
        </p:grpSpPr>
        <p:sp>
          <p:nvSpPr>
            <p:cNvPr name="Freeform 82" id="82"/>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83" id="83"/>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84" id="84"/>
          <p:cNvGrpSpPr/>
          <p:nvPr/>
        </p:nvGrpSpPr>
        <p:grpSpPr>
          <a:xfrm rot="-5400000">
            <a:off x="6061007" y="3579374"/>
            <a:ext cx="272774" cy="272774"/>
            <a:chOff x="0" y="0"/>
            <a:chExt cx="812800" cy="812800"/>
          </a:xfrm>
        </p:grpSpPr>
        <p:sp>
          <p:nvSpPr>
            <p:cNvPr name="Freeform 85" id="85"/>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86" id="86"/>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87" id="87"/>
          <p:cNvGrpSpPr/>
          <p:nvPr/>
        </p:nvGrpSpPr>
        <p:grpSpPr>
          <a:xfrm rot="-5400000">
            <a:off x="9014574" y="3628102"/>
            <a:ext cx="272774" cy="272774"/>
            <a:chOff x="0" y="0"/>
            <a:chExt cx="812800" cy="812800"/>
          </a:xfrm>
        </p:grpSpPr>
        <p:sp>
          <p:nvSpPr>
            <p:cNvPr name="Freeform 88" id="88"/>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89" id="89"/>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90" id="90"/>
          <p:cNvGrpSpPr/>
          <p:nvPr/>
        </p:nvGrpSpPr>
        <p:grpSpPr>
          <a:xfrm rot="-5400000">
            <a:off x="11919699" y="3595387"/>
            <a:ext cx="272774" cy="272774"/>
            <a:chOff x="0" y="0"/>
            <a:chExt cx="812800" cy="812800"/>
          </a:xfrm>
        </p:grpSpPr>
        <p:sp>
          <p:nvSpPr>
            <p:cNvPr name="Freeform 91" id="91"/>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92" id="92"/>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93" id="93"/>
          <p:cNvGrpSpPr/>
          <p:nvPr/>
        </p:nvGrpSpPr>
        <p:grpSpPr>
          <a:xfrm rot="-5400000">
            <a:off x="14775796" y="3595387"/>
            <a:ext cx="272774" cy="272774"/>
            <a:chOff x="0" y="0"/>
            <a:chExt cx="812800" cy="812800"/>
          </a:xfrm>
        </p:grpSpPr>
        <p:sp>
          <p:nvSpPr>
            <p:cNvPr name="Freeform 94" id="94"/>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95" id="95"/>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96" id="96"/>
          <p:cNvGrpSpPr/>
          <p:nvPr/>
        </p:nvGrpSpPr>
        <p:grpSpPr>
          <a:xfrm rot="0">
            <a:off x="252902" y="8899799"/>
            <a:ext cx="2626834" cy="1317650"/>
            <a:chOff x="0" y="0"/>
            <a:chExt cx="691841" cy="347035"/>
          </a:xfrm>
        </p:grpSpPr>
        <p:sp>
          <p:nvSpPr>
            <p:cNvPr name="Freeform 97" id="97"/>
            <p:cNvSpPr/>
            <p:nvPr/>
          </p:nvSpPr>
          <p:spPr>
            <a:xfrm flipH="false" flipV="false" rot="0">
              <a:off x="0" y="0"/>
              <a:ext cx="691841" cy="347035"/>
            </a:xfrm>
            <a:custGeom>
              <a:avLst/>
              <a:gdLst/>
              <a:ahLst/>
              <a:cxnLst/>
              <a:rect r="r" b="b" t="t" l="l"/>
              <a:pathLst>
                <a:path h="347035" w="691841">
                  <a:moveTo>
                    <a:pt x="150309" y="0"/>
                  </a:moveTo>
                  <a:lnTo>
                    <a:pt x="541532" y="0"/>
                  </a:lnTo>
                  <a:cubicBezTo>
                    <a:pt x="581396" y="0"/>
                    <a:pt x="619628" y="15836"/>
                    <a:pt x="647816" y="44025"/>
                  </a:cubicBezTo>
                  <a:cubicBezTo>
                    <a:pt x="676005" y="72213"/>
                    <a:pt x="691841" y="110445"/>
                    <a:pt x="691841" y="150309"/>
                  </a:cubicBezTo>
                  <a:lnTo>
                    <a:pt x="691841" y="196726"/>
                  </a:lnTo>
                  <a:cubicBezTo>
                    <a:pt x="691841" y="279740"/>
                    <a:pt x="624545" y="347035"/>
                    <a:pt x="541532" y="347035"/>
                  </a:cubicBezTo>
                  <a:lnTo>
                    <a:pt x="150309" y="347035"/>
                  </a:lnTo>
                  <a:cubicBezTo>
                    <a:pt x="67296" y="347035"/>
                    <a:pt x="0" y="279740"/>
                    <a:pt x="0" y="196726"/>
                  </a:cubicBezTo>
                  <a:lnTo>
                    <a:pt x="0" y="150309"/>
                  </a:lnTo>
                  <a:cubicBezTo>
                    <a:pt x="0" y="110445"/>
                    <a:pt x="15836" y="72213"/>
                    <a:pt x="44025" y="44025"/>
                  </a:cubicBezTo>
                  <a:cubicBezTo>
                    <a:pt x="72213" y="15836"/>
                    <a:pt x="110445" y="0"/>
                    <a:pt x="150309" y="0"/>
                  </a:cubicBezTo>
                  <a:close/>
                </a:path>
              </a:pathLst>
            </a:custGeom>
            <a:solidFill>
              <a:srgbClr val="8DC6C3"/>
            </a:solidFill>
          </p:spPr>
        </p:sp>
        <p:sp>
          <p:nvSpPr>
            <p:cNvPr name="TextBox 98" id="98"/>
            <p:cNvSpPr txBox="true"/>
            <p:nvPr/>
          </p:nvSpPr>
          <p:spPr>
            <a:xfrm>
              <a:off x="0" y="-38100"/>
              <a:ext cx="691841" cy="385135"/>
            </a:xfrm>
            <a:prstGeom prst="rect">
              <a:avLst/>
            </a:prstGeom>
          </p:spPr>
          <p:txBody>
            <a:bodyPr anchor="ctr" rtlCol="false" tIns="50800" lIns="50800" bIns="50800" rIns="50800"/>
            <a:lstStyle/>
            <a:p>
              <a:pPr algn="ctr">
                <a:lnSpc>
                  <a:spcPts val="2659"/>
                </a:lnSpc>
              </a:pPr>
            </a:p>
          </p:txBody>
        </p:sp>
      </p:grpSp>
      <p:grpSp>
        <p:nvGrpSpPr>
          <p:cNvPr name="Group 99" id="99"/>
          <p:cNvGrpSpPr/>
          <p:nvPr/>
        </p:nvGrpSpPr>
        <p:grpSpPr>
          <a:xfrm rot="74851">
            <a:off x="1332210" y="8439018"/>
            <a:ext cx="408754" cy="408754"/>
            <a:chOff x="0" y="0"/>
            <a:chExt cx="812800" cy="812800"/>
          </a:xfrm>
        </p:grpSpPr>
        <p:sp>
          <p:nvSpPr>
            <p:cNvPr name="Freeform 100" id="100"/>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101" id="101"/>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102" id="102"/>
          <p:cNvGrpSpPr/>
          <p:nvPr/>
        </p:nvGrpSpPr>
        <p:grpSpPr>
          <a:xfrm rot="0">
            <a:off x="3394880" y="4573137"/>
            <a:ext cx="2721588" cy="1159065"/>
            <a:chOff x="0" y="0"/>
            <a:chExt cx="954263" cy="406400"/>
          </a:xfrm>
        </p:grpSpPr>
        <p:sp>
          <p:nvSpPr>
            <p:cNvPr name="Freeform 103" id="103"/>
            <p:cNvSpPr/>
            <p:nvPr/>
          </p:nvSpPr>
          <p:spPr>
            <a:xfrm flipH="false" flipV="false" rot="0">
              <a:off x="0" y="0"/>
              <a:ext cx="954263" cy="406400"/>
            </a:xfrm>
            <a:custGeom>
              <a:avLst/>
              <a:gdLst/>
              <a:ahLst/>
              <a:cxnLst/>
              <a:rect r="r" b="b" t="t" l="l"/>
              <a:pathLst>
                <a:path h="406400" w="954263">
                  <a:moveTo>
                    <a:pt x="751063" y="0"/>
                  </a:moveTo>
                  <a:cubicBezTo>
                    <a:pt x="863288" y="0"/>
                    <a:pt x="954263" y="90976"/>
                    <a:pt x="954263" y="203200"/>
                  </a:cubicBezTo>
                  <a:cubicBezTo>
                    <a:pt x="954263" y="315424"/>
                    <a:pt x="863288" y="406400"/>
                    <a:pt x="751063"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104" id="104"/>
            <p:cNvSpPr txBox="true"/>
            <p:nvPr/>
          </p:nvSpPr>
          <p:spPr>
            <a:xfrm>
              <a:off x="0" y="-38100"/>
              <a:ext cx="954263" cy="444500"/>
            </a:xfrm>
            <a:prstGeom prst="rect">
              <a:avLst/>
            </a:prstGeom>
          </p:spPr>
          <p:txBody>
            <a:bodyPr anchor="ctr" rtlCol="false" tIns="50800" lIns="50800" bIns="50800" rIns="50800"/>
            <a:lstStyle/>
            <a:p>
              <a:pPr algn="ctr">
                <a:lnSpc>
                  <a:spcPts val="2659"/>
                </a:lnSpc>
              </a:pPr>
            </a:p>
          </p:txBody>
        </p:sp>
      </p:grpSp>
      <p:grpSp>
        <p:nvGrpSpPr>
          <p:cNvPr name="Group 105" id="105"/>
          <p:cNvGrpSpPr/>
          <p:nvPr/>
        </p:nvGrpSpPr>
        <p:grpSpPr>
          <a:xfrm rot="0">
            <a:off x="3505815" y="6005421"/>
            <a:ext cx="2610653" cy="1159065"/>
            <a:chOff x="0" y="0"/>
            <a:chExt cx="915366" cy="406400"/>
          </a:xfrm>
        </p:grpSpPr>
        <p:sp>
          <p:nvSpPr>
            <p:cNvPr name="Freeform 106" id="106"/>
            <p:cNvSpPr/>
            <p:nvPr/>
          </p:nvSpPr>
          <p:spPr>
            <a:xfrm flipH="false" flipV="false" rot="0">
              <a:off x="0" y="0"/>
              <a:ext cx="915367" cy="406400"/>
            </a:xfrm>
            <a:custGeom>
              <a:avLst/>
              <a:gdLst/>
              <a:ahLst/>
              <a:cxnLst/>
              <a:rect r="r" b="b" t="t" l="l"/>
              <a:pathLst>
                <a:path h="406400" w="915367">
                  <a:moveTo>
                    <a:pt x="712166" y="0"/>
                  </a:moveTo>
                  <a:cubicBezTo>
                    <a:pt x="824391" y="0"/>
                    <a:pt x="915367" y="90976"/>
                    <a:pt x="915367" y="203200"/>
                  </a:cubicBezTo>
                  <a:cubicBezTo>
                    <a:pt x="915367" y="315424"/>
                    <a:pt x="824391" y="406400"/>
                    <a:pt x="712166" y="406400"/>
                  </a:cubicBezTo>
                  <a:lnTo>
                    <a:pt x="203200" y="406400"/>
                  </a:lnTo>
                  <a:cubicBezTo>
                    <a:pt x="90976" y="406400"/>
                    <a:pt x="0" y="315424"/>
                    <a:pt x="0" y="203200"/>
                  </a:cubicBezTo>
                  <a:cubicBezTo>
                    <a:pt x="0" y="90976"/>
                    <a:pt x="90976" y="0"/>
                    <a:pt x="203200" y="0"/>
                  </a:cubicBezTo>
                  <a:close/>
                </a:path>
              </a:pathLst>
            </a:custGeom>
            <a:solidFill>
              <a:srgbClr val="07796B"/>
            </a:solidFill>
          </p:spPr>
        </p:sp>
        <p:sp>
          <p:nvSpPr>
            <p:cNvPr name="TextBox 107" id="107"/>
            <p:cNvSpPr txBox="true"/>
            <p:nvPr/>
          </p:nvSpPr>
          <p:spPr>
            <a:xfrm>
              <a:off x="0" y="-38100"/>
              <a:ext cx="915366" cy="444500"/>
            </a:xfrm>
            <a:prstGeom prst="rect">
              <a:avLst/>
            </a:prstGeom>
          </p:spPr>
          <p:txBody>
            <a:bodyPr anchor="ctr" rtlCol="false" tIns="50800" lIns="50800" bIns="50800" rIns="50800"/>
            <a:lstStyle/>
            <a:p>
              <a:pPr algn="ctr">
                <a:lnSpc>
                  <a:spcPts val="2659"/>
                </a:lnSpc>
              </a:pPr>
            </a:p>
          </p:txBody>
        </p:sp>
      </p:grpSp>
      <p:grpSp>
        <p:nvGrpSpPr>
          <p:cNvPr name="Group 108" id="108"/>
          <p:cNvGrpSpPr/>
          <p:nvPr/>
        </p:nvGrpSpPr>
        <p:grpSpPr>
          <a:xfrm rot="0">
            <a:off x="4690092" y="4323127"/>
            <a:ext cx="201746" cy="201746"/>
            <a:chOff x="0" y="0"/>
            <a:chExt cx="812800" cy="812800"/>
          </a:xfrm>
        </p:grpSpPr>
        <p:sp>
          <p:nvSpPr>
            <p:cNvPr name="Freeform 109" id="109"/>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110" id="110"/>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grpSp>
        <p:nvGrpSpPr>
          <p:cNvPr name="Group 111" id="111"/>
          <p:cNvGrpSpPr/>
          <p:nvPr/>
        </p:nvGrpSpPr>
        <p:grpSpPr>
          <a:xfrm rot="0">
            <a:off x="4690092" y="5780466"/>
            <a:ext cx="201746" cy="201746"/>
            <a:chOff x="0" y="0"/>
            <a:chExt cx="812800" cy="812800"/>
          </a:xfrm>
        </p:grpSpPr>
        <p:sp>
          <p:nvSpPr>
            <p:cNvPr name="Freeform 112" id="112"/>
            <p:cNvSpPr/>
            <p:nvPr/>
          </p:nvSpPr>
          <p:spPr>
            <a:xfrm flipH="false" flipV="false" rot="0">
              <a:off x="0" y="0"/>
              <a:ext cx="812800" cy="812800"/>
            </a:xfrm>
            <a:custGeom>
              <a:avLst/>
              <a:gdLst/>
              <a:ahLst/>
              <a:cxnLst/>
              <a:rect r="r" b="b" t="t" l="l"/>
              <a:pathLst>
                <a:path h="812800" w="812800">
                  <a:moveTo>
                    <a:pt x="406400" y="812800"/>
                  </a:moveTo>
                  <a:lnTo>
                    <a:pt x="0" y="406400"/>
                  </a:lnTo>
                  <a:lnTo>
                    <a:pt x="203200" y="406400"/>
                  </a:lnTo>
                  <a:lnTo>
                    <a:pt x="203200" y="0"/>
                  </a:lnTo>
                  <a:lnTo>
                    <a:pt x="609600" y="0"/>
                  </a:lnTo>
                  <a:lnTo>
                    <a:pt x="609600" y="406400"/>
                  </a:lnTo>
                  <a:lnTo>
                    <a:pt x="812800" y="406400"/>
                  </a:lnTo>
                  <a:lnTo>
                    <a:pt x="406400" y="812800"/>
                  </a:lnTo>
                  <a:close/>
                </a:path>
              </a:pathLst>
            </a:custGeom>
            <a:solidFill>
              <a:srgbClr val="07796B"/>
            </a:solidFill>
          </p:spPr>
        </p:sp>
        <p:sp>
          <p:nvSpPr>
            <p:cNvPr name="TextBox 113" id="113"/>
            <p:cNvSpPr txBox="true"/>
            <p:nvPr/>
          </p:nvSpPr>
          <p:spPr>
            <a:xfrm>
              <a:off x="203200" y="-38100"/>
              <a:ext cx="406400" cy="749300"/>
            </a:xfrm>
            <a:prstGeom prst="rect">
              <a:avLst/>
            </a:prstGeom>
          </p:spPr>
          <p:txBody>
            <a:bodyPr anchor="ctr" rtlCol="false" tIns="50800" lIns="50800" bIns="50800" rIns="50800"/>
            <a:lstStyle/>
            <a:p>
              <a:pPr algn="ctr">
                <a:lnSpc>
                  <a:spcPts val="2659"/>
                </a:lnSpc>
              </a:pPr>
            </a:p>
          </p:txBody>
        </p:sp>
      </p:grpSp>
      <p:sp>
        <p:nvSpPr>
          <p:cNvPr name="Freeform 114" id="114"/>
          <p:cNvSpPr/>
          <p:nvPr/>
        </p:nvSpPr>
        <p:spPr>
          <a:xfrm flipH="false" flipV="false" rot="0">
            <a:off x="-84716" y="0"/>
            <a:ext cx="18372716" cy="12132994"/>
          </a:xfrm>
          <a:custGeom>
            <a:avLst/>
            <a:gdLst/>
            <a:ahLst/>
            <a:cxnLst/>
            <a:rect r="r" b="b" t="t" l="l"/>
            <a:pathLst>
              <a:path h="12132994" w="18372716">
                <a:moveTo>
                  <a:pt x="0" y="0"/>
                </a:moveTo>
                <a:lnTo>
                  <a:pt x="18372716" y="0"/>
                </a:lnTo>
                <a:lnTo>
                  <a:pt x="18372716" y="12132994"/>
                </a:lnTo>
                <a:lnTo>
                  <a:pt x="0" y="12132994"/>
                </a:lnTo>
                <a:lnTo>
                  <a:pt x="0" y="0"/>
                </a:lnTo>
                <a:close/>
              </a:path>
            </a:pathLst>
          </a:custGeom>
          <a:blipFill>
            <a:blip r:embed="rId4">
              <a:alphaModFix amt="12000"/>
            </a:blip>
            <a:stretch>
              <a:fillRect l="0" t="-444" r="0" b="-444"/>
            </a:stretch>
          </a:blipFill>
        </p:spPr>
      </p:sp>
      <p:sp>
        <p:nvSpPr>
          <p:cNvPr name="Freeform 115" id="115"/>
          <p:cNvSpPr/>
          <p:nvPr/>
        </p:nvSpPr>
        <p:spPr>
          <a:xfrm flipH="false" flipV="false" rot="0">
            <a:off x="662475" y="181706"/>
            <a:ext cx="2329959" cy="2329959"/>
          </a:xfrm>
          <a:custGeom>
            <a:avLst/>
            <a:gdLst/>
            <a:ahLst/>
            <a:cxnLst/>
            <a:rect r="r" b="b" t="t" l="l"/>
            <a:pathLst>
              <a:path h="2329959" w="2329959">
                <a:moveTo>
                  <a:pt x="0" y="0"/>
                </a:moveTo>
                <a:lnTo>
                  <a:pt x="2329960" y="0"/>
                </a:lnTo>
                <a:lnTo>
                  <a:pt x="2329960" y="2329959"/>
                </a:lnTo>
                <a:lnTo>
                  <a:pt x="0" y="2329959"/>
                </a:lnTo>
                <a:lnTo>
                  <a:pt x="0" y="0"/>
                </a:lnTo>
                <a:close/>
              </a:path>
            </a:pathLst>
          </a:custGeom>
          <a:blipFill>
            <a:blip r:embed="rId5"/>
            <a:stretch>
              <a:fillRect l="0" t="0" r="0" b="0"/>
            </a:stretch>
          </a:blipFill>
        </p:spPr>
      </p:sp>
      <p:sp>
        <p:nvSpPr>
          <p:cNvPr name="TextBox 116" id="116"/>
          <p:cNvSpPr txBox="true"/>
          <p:nvPr/>
        </p:nvSpPr>
        <p:spPr>
          <a:xfrm rot="0">
            <a:off x="15172395" y="3145223"/>
            <a:ext cx="2423729" cy="2138045"/>
          </a:xfrm>
          <a:prstGeom prst="rect">
            <a:avLst/>
          </a:prstGeom>
        </p:spPr>
        <p:txBody>
          <a:bodyPr anchor="t" rtlCol="false" tIns="0" lIns="0" bIns="0" rIns="0">
            <a:spAutoFit/>
          </a:bodyPr>
          <a:lstStyle/>
          <a:p>
            <a:pPr algn="ctr">
              <a:lnSpc>
                <a:spcPts val="3430"/>
              </a:lnSpc>
            </a:pPr>
            <a:r>
              <a:rPr lang="en-US" sz="2450" b="true">
                <a:solidFill>
                  <a:srgbClr val="062133"/>
                </a:solidFill>
                <a:latin typeface="Asap Bold"/>
                <a:ea typeface="Asap Bold"/>
                <a:cs typeface="Asap Bold"/>
                <a:sym typeface="Asap Bold"/>
              </a:rPr>
              <a:t>Hỗ trợ</a:t>
            </a:r>
          </a:p>
          <a:p>
            <a:pPr algn="ctr">
              <a:lnSpc>
                <a:spcPts val="3430"/>
              </a:lnSpc>
            </a:pPr>
            <a:r>
              <a:rPr lang="en-US" sz="2450" b="true">
                <a:solidFill>
                  <a:srgbClr val="062133"/>
                </a:solidFill>
                <a:latin typeface="Asap Bold"/>
                <a:ea typeface="Asap Bold"/>
                <a:cs typeface="Asap Bold"/>
                <a:sym typeface="Asap Bold"/>
              </a:rPr>
              <a:t>Mở rộng quy mô</a:t>
            </a:r>
          </a:p>
          <a:p>
            <a:pPr algn="ctr">
              <a:lnSpc>
                <a:spcPts val="3430"/>
              </a:lnSpc>
            </a:pPr>
            <a:r>
              <a:rPr lang="en-US" sz="2450" b="true">
                <a:solidFill>
                  <a:srgbClr val="062133"/>
                </a:solidFill>
                <a:latin typeface="Asap Bold"/>
                <a:ea typeface="Asap Bold"/>
                <a:cs typeface="Asap Bold"/>
                <a:sym typeface="Asap Bold"/>
              </a:rPr>
              <a:t>kinh doanh sang Walmart hoặc nền tảng khác</a:t>
            </a:r>
          </a:p>
        </p:txBody>
      </p:sp>
      <p:sp>
        <p:nvSpPr>
          <p:cNvPr name="TextBox 117" id="117"/>
          <p:cNvSpPr txBox="true"/>
          <p:nvPr/>
        </p:nvSpPr>
        <p:spPr>
          <a:xfrm rot="0">
            <a:off x="9507150" y="6236276"/>
            <a:ext cx="2318130" cy="807084"/>
          </a:xfrm>
          <a:prstGeom prst="rect">
            <a:avLst/>
          </a:prstGeom>
        </p:spPr>
        <p:txBody>
          <a:bodyPr anchor="t" rtlCol="false" tIns="0" lIns="0" bIns="0" rIns="0">
            <a:spAutoFit/>
          </a:bodyPr>
          <a:lstStyle/>
          <a:p>
            <a:pPr algn="ctr">
              <a:lnSpc>
                <a:spcPts val="3290"/>
              </a:lnSpc>
            </a:pPr>
            <a:r>
              <a:rPr lang="en-US" sz="2350" b="true">
                <a:solidFill>
                  <a:srgbClr val="FFFFFF"/>
                </a:solidFill>
                <a:latin typeface="Aileron Bold"/>
                <a:ea typeface="Aileron Bold"/>
                <a:cs typeface="Aileron Bold"/>
                <a:sym typeface="Aileron Bold"/>
              </a:rPr>
              <a:t>Bản quyền</a:t>
            </a:r>
          </a:p>
          <a:p>
            <a:pPr algn="ctr">
              <a:lnSpc>
                <a:spcPts val="3290"/>
              </a:lnSpc>
            </a:pPr>
            <a:r>
              <a:rPr lang="en-US" sz="2350" b="true">
                <a:solidFill>
                  <a:srgbClr val="FFFFFF"/>
                </a:solidFill>
                <a:latin typeface="Aileron Bold"/>
                <a:ea typeface="Aileron Bold"/>
                <a:cs typeface="Aileron Bold"/>
                <a:sym typeface="Aileron Bold"/>
              </a:rPr>
              <a:t>(Copyright)</a:t>
            </a:r>
          </a:p>
        </p:txBody>
      </p:sp>
      <p:sp>
        <p:nvSpPr>
          <p:cNvPr name="TextBox 118" id="118"/>
          <p:cNvSpPr txBox="true"/>
          <p:nvPr/>
        </p:nvSpPr>
        <p:spPr>
          <a:xfrm rot="0">
            <a:off x="9507150" y="4864803"/>
            <a:ext cx="2318130" cy="789305"/>
          </a:xfrm>
          <a:prstGeom prst="rect">
            <a:avLst/>
          </a:prstGeom>
        </p:spPr>
        <p:txBody>
          <a:bodyPr anchor="t" rtlCol="false" tIns="0" lIns="0" bIns="0" rIns="0">
            <a:spAutoFit/>
          </a:bodyPr>
          <a:lstStyle/>
          <a:p>
            <a:pPr algn="ctr">
              <a:lnSpc>
                <a:spcPts val="3219"/>
              </a:lnSpc>
            </a:pPr>
            <a:r>
              <a:rPr lang="en-US" sz="2299" b="true">
                <a:solidFill>
                  <a:srgbClr val="FFFFFF"/>
                </a:solidFill>
                <a:latin typeface="Aileron Bold"/>
                <a:ea typeface="Aileron Bold"/>
                <a:cs typeface="Aileron Bold"/>
                <a:sym typeface="Aileron Bold"/>
              </a:rPr>
              <a:t>Thương hiệu</a:t>
            </a:r>
          </a:p>
          <a:p>
            <a:pPr algn="ctr">
              <a:lnSpc>
                <a:spcPts val="3219"/>
              </a:lnSpc>
              <a:spcBef>
                <a:spcPct val="0"/>
              </a:spcBef>
            </a:pPr>
            <a:r>
              <a:rPr lang="en-US" b="true" sz="2299">
                <a:solidFill>
                  <a:srgbClr val="FFFFFF"/>
                </a:solidFill>
                <a:latin typeface="Aileron Bold"/>
                <a:ea typeface="Aileron Bold"/>
                <a:cs typeface="Aileron Bold"/>
                <a:sym typeface="Aileron Bold"/>
              </a:rPr>
              <a:t>(Trademark)</a:t>
            </a:r>
          </a:p>
        </p:txBody>
      </p:sp>
      <p:sp>
        <p:nvSpPr>
          <p:cNvPr name="TextBox 119" id="119"/>
          <p:cNvSpPr txBox="true"/>
          <p:nvPr/>
        </p:nvSpPr>
        <p:spPr>
          <a:xfrm rot="0">
            <a:off x="12288598" y="5029485"/>
            <a:ext cx="2318130" cy="763270"/>
          </a:xfrm>
          <a:prstGeom prst="rect">
            <a:avLst/>
          </a:prstGeom>
        </p:spPr>
        <p:txBody>
          <a:bodyPr anchor="t" rtlCol="false" tIns="0" lIns="0" bIns="0" rIns="0">
            <a:spAutoFit/>
          </a:bodyPr>
          <a:lstStyle/>
          <a:p>
            <a:pPr algn="ctr">
              <a:lnSpc>
                <a:spcPts val="3079"/>
              </a:lnSpc>
            </a:pPr>
            <a:r>
              <a:rPr lang="en-US" sz="2199" b="true">
                <a:solidFill>
                  <a:srgbClr val="FFFFFF"/>
                </a:solidFill>
                <a:latin typeface="Aileron Bold"/>
                <a:ea typeface="Aileron Bold"/>
                <a:cs typeface="Aileron Bold"/>
                <a:sym typeface="Aileron Bold"/>
              </a:rPr>
              <a:t>Tư vấn CPA</a:t>
            </a:r>
          </a:p>
          <a:p>
            <a:pPr algn="ctr">
              <a:lnSpc>
                <a:spcPts val="3079"/>
              </a:lnSpc>
              <a:spcBef>
                <a:spcPct val="0"/>
              </a:spcBef>
            </a:pPr>
            <a:r>
              <a:rPr lang="en-US" b="true" sz="2199">
                <a:solidFill>
                  <a:srgbClr val="FFFFFF"/>
                </a:solidFill>
                <a:latin typeface="Aileron Bold"/>
                <a:ea typeface="Aileron Bold"/>
                <a:cs typeface="Aileron Bold"/>
                <a:sym typeface="Aileron Bold"/>
              </a:rPr>
              <a:t>chuyên sâu</a:t>
            </a:r>
          </a:p>
        </p:txBody>
      </p:sp>
      <p:sp>
        <p:nvSpPr>
          <p:cNvPr name="TextBox 120" id="120"/>
          <p:cNvSpPr txBox="true"/>
          <p:nvPr/>
        </p:nvSpPr>
        <p:spPr>
          <a:xfrm rot="0">
            <a:off x="12288598" y="6248591"/>
            <a:ext cx="2318130" cy="808354"/>
          </a:xfrm>
          <a:prstGeom prst="rect">
            <a:avLst/>
          </a:prstGeom>
        </p:spPr>
        <p:txBody>
          <a:bodyPr anchor="t" rtlCol="false" tIns="0" lIns="0" bIns="0" rIns="0">
            <a:spAutoFit/>
          </a:bodyPr>
          <a:lstStyle/>
          <a:p>
            <a:pPr algn="ctr">
              <a:lnSpc>
                <a:spcPts val="3290"/>
              </a:lnSpc>
            </a:pPr>
            <a:r>
              <a:rPr lang="en-US" sz="2350" b="true">
                <a:solidFill>
                  <a:srgbClr val="FFFFFF"/>
                </a:solidFill>
                <a:latin typeface="Asap Bold"/>
                <a:ea typeface="Asap Bold"/>
                <a:cs typeface="Asap Bold"/>
                <a:sym typeface="Asap Bold"/>
              </a:rPr>
              <a:t>Khai thuế</a:t>
            </a:r>
          </a:p>
          <a:p>
            <a:pPr algn="ctr">
              <a:lnSpc>
                <a:spcPts val="3150"/>
              </a:lnSpc>
            </a:pPr>
            <a:r>
              <a:rPr lang="en-US" sz="2250" b="true">
                <a:solidFill>
                  <a:srgbClr val="FFFFFF"/>
                </a:solidFill>
                <a:latin typeface="Asap Bold"/>
                <a:ea typeface="Asap Bold"/>
                <a:cs typeface="Asap Bold"/>
                <a:sym typeface="Asap Bold"/>
              </a:rPr>
              <a:t>&amp; bookkeeping</a:t>
            </a:r>
          </a:p>
        </p:txBody>
      </p:sp>
      <p:sp>
        <p:nvSpPr>
          <p:cNvPr name="TextBox 121" id="121"/>
          <p:cNvSpPr txBox="true"/>
          <p:nvPr/>
        </p:nvSpPr>
        <p:spPr>
          <a:xfrm rot="0">
            <a:off x="12295385" y="7831771"/>
            <a:ext cx="2318130" cy="407034"/>
          </a:xfrm>
          <a:prstGeom prst="rect">
            <a:avLst/>
          </a:prstGeom>
        </p:spPr>
        <p:txBody>
          <a:bodyPr anchor="t" rtlCol="false" tIns="0" lIns="0" bIns="0" rIns="0">
            <a:spAutoFit/>
          </a:bodyPr>
          <a:lstStyle/>
          <a:p>
            <a:pPr algn="ctr">
              <a:lnSpc>
                <a:spcPts val="3290"/>
              </a:lnSpc>
            </a:pPr>
            <a:r>
              <a:rPr lang="en-US" sz="2350" b="true">
                <a:solidFill>
                  <a:srgbClr val="FFFFFF"/>
                </a:solidFill>
                <a:latin typeface="Asap Bold"/>
                <a:ea typeface="Asap Bold"/>
                <a:cs typeface="Asap Bold"/>
                <a:sym typeface="Asap Bold"/>
              </a:rPr>
              <a:t>Khai BOI report</a:t>
            </a:r>
          </a:p>
        </p:txBody>
      </p:sp>
      <p:sp>
        <p:nvSpPr>
          <p:cNvPr name="TextBox 122" id="122"/>
          <p:cNvSpPr txBox="true"/>
          <p:nvPr/>
        </p:nvSpPr>
        <p:spPr>
          <a:xfrm rot="0">
            <a:off x="9489719" y="7677588"/>
            <a:ext cx="2318130" cy="407034"/>
          </a:xfrm>
          <a:prstGeom prst="rect">
            <a:avLst/>
          </a:prstGeom>
        </p:spPr>
        <p:txBody>
          <a:bodyPr anchor="t" rtlCol="false" tIns="0" lIns="0" bIns="0" rIns="0">
            <a:spAutoFit/>
          </a:bodyPr>
          <a:lstStyle/>
          <a:p>
            <a:pPr algn="ctr">
              <a:lnSpc>
                <a:spcPts val="3290"/>
              </a:lnSpc>
            </a:pPr>
          </a:p>
        </p:txBody>
      </p:sp>
      <p:sp>
        <p:nvSpPr>
          <p:cNvPr name="TextBox 123" id="123"/>
          <p:cNvSpPr txBox="true"/>
          <p:nvPr/>
        </p:nvSpPr>
        <p:spPr>
          <a:xfrm rot="0">
            <a:off x="77128" y="7018866"/>
            <a:ext cx="2705917" cy="1207134"/>
          </a:xfrm>
          <a:prstGeom prst="rect">
            <a:avLst/>
          </a:prstGeom>
        </p:spPr>
        <p:txBody>
          <a:bodyPr anchor="t" rtlCol="false" tIns="0" lIns="0" bIns="0" rIns="0">
            <a:spAutoFit/>
          </a:bodyPr>
          <a:lstStyle/>
          <a:p>
            <a:pPr algn="ctr">
              <a:lnSpc>
                <a:spcPts val="3290"/>
              </a:lnSpc>
            </a:pPr>
            <a:r>
              <a:rPr lang="en-US" sz="2350" b="true">
                <a:solidFill>
                  <a:srgbClr val="010101"/>
                </a:solidFill>
                <a:latin typeface="Open Sauce Bold"/>
                <a:ea typeface="Open Sauce Bold"/>
                <a:cs typeface="Open Sauce Bold"/>
                <a:sym typeface="Open Sauce Bold"/>
              </a:rPr>
              <a:t>Kết nối</a:t>
            </a:r>
          </a:p>
          <a:p>
            <a:pPr algn="ctr">
              <a:lnSpc>
                <a:spcPts val="3290"/>
              </a:lnSpc>
            </a:pPr>
            <a:r>
              <a:rPr lang="en-US" sz="2350" b="true">
                <a:solidFill>
                  <a:srgbClr val="010101"/>
                </a:solidFill>
                <a:latin typeface="Open Sauce Bold"/>
                <a:ea typeface="Open Sauce Bold"/>
                <a:cs typeface="Open Sauce Bold"/>
                <a:sym typeface="Open Sauce Bold"/>
              </a:rPr>
              <a:t>kho fulfull</a:t>
            </a:r>
          </a:p>
          <a:p>
            <a:pPr algn="ctr">
              <a:lnSpc>
                <a:spcPts val="3290"/>
              </a:lnSpc>
            </a:pPr>
            <a:r>
              <a:rPr lang="en-US" sz="2350" b="true">
                <a:solidFill>
                  <a:srgbClr val="010101"/>
                </a:solidFill>
                <a:latin typeface="Open Sauce Bold"/>
                <a:ea typeface="Open Sauce Bold"/>
                <a:cs typeface="Open Sauce Bold"/>
                <a:sym typeface="Open Sauce Bold"/>
              </a:rPr>
              <a:t>giá tốt</a:t>
            </a:r>
          </a:p>
        </p:txBody>
      </p:sp>
      <p:sp>
        <p:nvSpPr>
          <p:cNvPr name="TextBox 124" id="124"/>
          <p:cNvSpPr txBox="true"/>
          <p:nvPr/>
        </p:nvSpPr>
        <p:spPr>
          <a:xfrm rot="0">
            <a:off x="12295385" y="8943639"/>
            <a:ext cx="2318130" cy="816609"/>
          </a:xfrm>
          <a:prstGeom prst="rect">
            <a:avLst/>
          </a:prstGeom>
        </p:spPr>
        <p:txBody>
          <a:bodyPr anchor="t" rtlCol="false" tIns="0" lIns="0" bIns="0" rIns="0">
            <a:spAutoFit/>
          </a:bodyPr>
          <a:lstStyle/>
          <a:p>
            <a:pPr algn="ctr">
              <a:lnSpc>
                <a:spcPts val="3290"/>
              </a:lnSpc>
            </a:pPr>
            <a:r>
              <a:rPr lang="en-US" sz="2350" b="true">
                <a:solidFill>
                  <a:srgbClr val="FFFFFF"/>
                </a:solidFill>
                <a:latin typeface="Asap Bold"/>
                <a:ea typeface="Asap Bold"/>
                <a:cs typeface="Asap Bold"/>
                <a:sym typeface="Asap Bold"/>
              </a:rPr>
              <a:t>Đăng ký mã số thuế ITIN</a:t>
            </a:r>
          </a:p>
        </p:txBody>
      </p:sp>
      <p:sp>
        <p:nvSpPr>
          <p:cNvPr name="TextBox 125" id="125"/>
          <p:cNvSpPr txBox="true"/>
          <p:nvPr/>
        </p:nvSpPr>
        <p:spPr>
          <a:xfrm rot="0">
            <a:off x="3639736" y="7605210"/>
            <a:ext cx="2318130" cy="1082675"/>
          </a:xfrm>
          <a:prstGeom prst="rect">
            <a:avLst/>
          </a:prstGeom>
        </p:spPr>
        <p:txBody>
          <a:bodyPr anchor="t" rtlCol="false" tIns="0" lIns="0" bIns="0" rIns="0">
            <a:spAutoFit/>
          </a:bodyPr>
          <a:lstStyle/>
          <a:p>
            <a:pPr algn="ctr">
              <a:lnSpc>
                <a:spcPts val="3079"/>
              </a:lnSpc>
            </a:pPr>
            <a:r>
              <a:rPr lang="en-US" sz="2199" b="true">
                <a:solidFill>
                  <a:srgbClr val="FFFFFF"/>
                </a:solidFill>
                <a:latin typeface="Aileron Bold"/>
                <a:ea typeface="Aileron Bold"/>
                <a:cs typeface="Aileron Bold"/>
                <a:sym typeface="Aileron Bold"/>
              </a:rPr>
              <a:t>Hỗ trợ quản lý</a:t>
            </a:r>
          </a:p>
          <a:p>
            <a:pPr algn="ctr">
              <a:lnSpc>
                <a:spcPts val="3079"/>
              </a:lnSpc>
            </a:pPr>
            <a:r>
              <a:rPr lang="en-US" sz="2199" b="true">
                <a:solidFill>
                  <a:srgbClr val="FFFFFF"/>
                </a:solidFill>
                <a:latin typeface="Aileron Bold"/>
                <a:ea typeface="Aileron Bold"/>
                <a:cs typeface="Aileron Bold"/>
                <a:sym typeface="Aileron Bold"/>
              </a:rPr>
              <a:t> LLC</a:t>
            </a:r>
          </a:p>
          <a:p>
            <a:pPr algn="ctr">
              <a:lnSpc>
                <a:spcPts val="2520"/>
              </a:lnSpc>
              <a:spcBef>
                <a:spcPct val="0"/>
              </a:spcBef>
            </a:pPr>
          </a:p>
        </p:txBody>
      </p:sp>
      <p:sp>
        <p:nvSpPr>
          <p:cNvPr name="TextBox 126" id="126"/>
          <p:cNvSpPr txBox="true"/>
          <p:nvPr/>
        </p:nvSpPr>
        <p:spPr>
          <a:xfrm rot="0">
            <a:off x="15503374" y="5858733"/>
            <a:ext cx="2318130" cy="807084"/>
          </a:xfrm>
          <a:prstGeom prst="rect">
            <a:avLst/>
          </a:prstGeom>
        </p:spPr>
        <p:txBody>
          <a:bodyPr anchor="t" rtlCol="false" tIns="0" lIns="0" bIns="0" rIns="0">
            <a:spAutoFit/>
          </a:bodyPr>
          <a:lstStyle/>
          <a:p>
            <a:pPr algn="ctr">
              <a:lnSpc>
                <a:spcPts val="3290"/>
              </a:lnSpc>
            </a:pPr>
            <a:r>
              <a:rPr lang="en-US" sz="2350" b="true">
                <a:solidFill>
                  <a:srgbClr val="FFFFFF"/>
                </a:solidFill>
                <a:latin typeface="Aileron Bold"/>
                <a:ea typeface="Aileron Bold"/>
                <a:cs typeface="Aileron Bold"/>
                <a:sym typeface="Aileron Bold"/>
              </a:rPr>
              <a:t>Bằng sáng chế</a:t>
            </a:r>
          </a:p>
          <a:p>
            <a:pPr algn="ctr">
              <a:lnSpc>
                <a:spcPts val="3290"/>
              </a:lnSpc>
            </a:pPr>
            <a:r>
              <a:rPr lang="en-US" sz="2350" b="true">
                <a:solidFill>
                  <a:srgbClr val="FFFFFF"/>
                </a:solidFill>
                <a:latin typeface="Aileron Bold"/>
                <a:ea typeface="Aileron Bold"/>
                <a:cs typeface="Aileron Bold"/>
                <a:sym typeface="Aileron Bold"/>
              </a:rPr>
              <a:t>(Patent)</a:t>
            </a:r>
          </a:p>
        </p:txBody>
      </p:sp>
      <p:sp>
        <p:nvSpPr>
          <p:cNvPr name="TextBox 127" id="127"/>
          <p:cNvSpPr txBox="true"/>
          <p:nvPr/>
        </p:nvSpPr>
        <p:spPr>
          <a:xfrm rot="0">
            <a:off x="213361" y="9140794"/>
            <a:ext cx="2705917" cy="797559"/>
          </a:xfrm>
          <a:prstGeom prst="rect">
            <a:avLst/>
          </a:prstGeom>
        </p:spPr>
        <p:txBody>
          <a:bodyPr anchor="t" rtlCol="false" tIns="0" lIns="0" bIns="0" rIns="0">
            <a:spAutoFit/>
          </a:bodyPr>
          <a:lstStyle/>
          <a:p>
            <a:pPr algn="ctr">
              <a:lnSpc>
                <a:spcPts val="3290"/>
              </a:lnSpc>
            </a:pPr>
            <a:r>
              <a:rPr lang="en-US" sz="2350" b="true">
                <a:solidFill>
                  <a:srgbClr val="010101"/>
                </a:solidFill>
                <a:latin typeface="Open Sauce Bold"/>
                <a:ea typeface="Open Sauce Bold"/>
                <a:cs typeface="Open Sauce Bold"/>
                <a:sym typeface="Open Sauce Bold"/>
              </a:rPr>
              <a:t>Kết nối</a:t>
            </a:r>
          </a:p>
          <a:p>
            <a:pPr algn="ctr">
              <a:lnSpc>
                <a:spcPts val="3290"/>
              </a:lnSpc>
            </a:pPr>
            <a:r>
              <a:rPr lang="en-US" sz="2350" b="true">
                <a:solidFill>
                  <a:srgbClr val="010101"/>
                </a:solidFill>
                <a:latin typeface="Open Sauce Bold"/>
                <a:ea typeface="Open Sauce Bold"/>
                <a:cs typeface="Open Sauce Bold"/>
                <a:sym typeface="Open Sauce Bold"/>
              </a:rPr>
              <a:t>phòng lab, FDA...</a:t>
            </a:r>
          </a:p>
        </p:txBody>
      </p:sp>
      <p:sp>
        <p:nvSpPr>
          <p:cNvPr name="TextBox 128" id="128"/>
          <p:cNvSpPr txBox="true"/>
          <p:nvPr/>
        </p:nvSpPr>
        <p:spPr>
          <a:xfrm rot="0">
            <a:off x="3596609" y="4691599"/>
            <a:ext cx="2318130" cy="789305"/>
          </a:xfrm>
          <a:prstGeom prst="rect">
            <a:avLst/>
          </a:prstGeom>
        </p:spPr>
        <p:txBody>
          <a:bodyPr anchor="t" rtlCol="false" tIns="0" lIns="0" bIns="0" rIns="0">
            <a:spAutoFit/>
          </a:bodyPr>
          <a:lstStyle/>
          <a:p>
            <a:pPr algn="ctr">
              <a:lnSpc>
                <a:spcPts val="3219"/>
              </a:lnSpc>
            </a:pPr>
            <a:r>
              <a:rPr lang="en-US" sz="2299" b="true">
                <a:solidFill>
                  <a:srgbClr val="FFFFFF"/>
                </a:solidFill>
                <a:latin typeface="Aileron Bold"/>
                <a:ea typeface="Aileron Bold"/>
                <a:cs typeface="Aileron Bold"/>
                <a:sym typeface="Aileron Bold"/>
              </a:rPr>
              <a:t>Thành lập </a:t>
            </a:r>
          </a:p>
          <a:p>
            <a:pPr algn="ctr">
              <a:lnSpc>
                <a:spcPts val="3219"/>
              </a:lnSpc>
              <a:spcBef>
                <a:spcPct val="0"/>
              </a:spcBef>
            </a:pPr>
            <a:r>
              <a:rPr lang="en-US" b="true" sz="2299">
                <a:solidFill>
                  <a:srgbClr val="FFFFFF"/>
                </a:solidFill>
                <a:latin typeface="Aileron Bold"/>
                <a:ea typeface="Aileron Bold"/>
                <a:cs typeface="Aileron Bold"/>
                <a:sym typeface="Aileron Bold"/>
              </a:rPr>
              <a:t>pháp nhân</a:t>
            </a:r>
          </a:p>
        </p:txBody>
      </p:sp>
      <p:sp>
        <p:nvSpPr>
          <p:cNvPr name="TextBox 129" id="129"/>
          <p:cNvSpPr txBox="true"/>
          <p:nvPr/>
        </p:nvSpPr>
        <p:spPr>
          <a:xfrm rot="0">
            <a:off x="3742878" y="6098233"/>
            <a:ext cx="2318130" cy="789305"/>
          </a:xfrm>
          <a:prstGeom prst="rect">
            <a:avLst/>
          </a:prstGeom>
        </p:spPr>
        <p:txBody>
          <a:bodyPr anchor="t" rtlCol="false" tIns="0" lIns="0" bIns="0" rIns="0">
            <a:spAutoFit/>
          </a:bodyPr>
          <a:lstStyle/>
          <a:p>
            <a:pPr algn="ctr">
              <a:lnSpc>
                <a:spcPts val="3219"/>
              </a:lnSpc>
              <a:spcBef>
                <a:spcPct val="0"/>
              </a:spcBef>
            </a:pPr>
            <a:r>
              <a:rPr lang="en-US" b="true" sz="2299">
                <a:solidFill>
                  <a:srgbClr val="FFFFFF"/>
                </a:solidFill>
                <a:latin typeface="Aileron Bold"/>
                <a:ea typeface="Aileron Bold"/>
                <a:cs typeface="Aileron Bold"/>
                <a:sym typeface="Aileron Bold"/>
              </a:rPr>
              <a:t>Tài khoản ngân hàng US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360844" cy="10287000"/>
            <a:chOff x="0" y="0"/>
            <a:chExt cx="95037" cy="2709333"/>
          </a:xfrm>
        </p:grpSpPr>
        <p:sp>
          <p:nvSpPr>
            <p:cNvPr name="Freeform 3" id="3"/>
            <p:cNvSpPr/>
            <p:nvPr/>
          </p:nvSpPr>
          <p:spPr>
            <a:xfrm flipH="false" flipV="false" rot="0">
              <a:off x="0" y="0"/>
              <a:ext cx="95037" cy="2709333"/>
            </a:xfrm>
            <a:custGeom>
              <a:avLst/>
              <a:gdLst/>
              <a:ahLst/>
              <a:cxnLst/>
              <a:rect r="r" b="b" t="t" l="l"/>
              <a:pathLst>
                <a:path h="2709333" w="95037">
                  <a:moveTo>
                    <a:pt x="0" y="0"/>
                  </a:moveTo>
                  <a:lnTo>
                    <a:pt x="95037" y="0"/>
                  </a:lnTo>
                  <a:lnTo>
                    <a:pt x="95037" y="2709333"/>
                  </a:lnTo>
                  <a:lnTo>
                    <a:pt x="0" y="2709333"/>
                  </a:lnTo>
                  <a:close/>
                </a:path>
              </a:pathLst>
            </a:custGeom>
            <a:solidFill>
              <a:srgbClr val="8DC6C3"/>
            </a:solidFill>
          </p:spPr>
        </p:sp>
        <p:sp>
          <p:nvSpPr>
            <p:cNvPr name="TextBox 4" id="4"/>
            <p:cNvSpPr txBox="true"/>
            <p:nvPr/>
          </p:nvSpPr>
          <p:spPr>
            <a:xfrm>
              <a:off x="0" y="-38100"/>
              <a:ext cx="95037" cy="27474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1195792" y="8213569"/>
            <a:ext cx="439861" cy="322198"/>
          </a:xfrm>
          <a:custGeom>
            <a:avLst/>
            <a:gdLst/>
            <a:ahLst/>
            <a:cxnLst/>
            <a:rect r="r" b="b" t="t" l="l"/>
            <a:pathLst>
              <a:path h="322198" w="439861">
                <a:moveTo>
                  <a:pt x="0" y="0"/>
                </a:moveTo>
                <a:lnTo>
                  <a:pt x="439861" y="0"/>
                </a:lnTo>
                <a:lnTo>
                  <a:pt x="439861" y="322199"/>
                </a:lnTo>
                <a:lnTo>
                  <a:pt x="0" y="3221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5400000">
            <a:off x="-767634" y="6535572"/>
            <a:ext cx="4879906" cy="2622950"/>
          </a:xfrm>
          <a:custGeom>
            <a:avLst/>
            <a:gdLst/>
            <a:ahLst/>
            <a:cxnLst/>
            <a:rect r="r" b="b" t="t" l="l"/>
            <a:pathLst>
              <a:path h="2622950" w="4879906">
                <a:moveTo>
                  <a:pt x="0" y="0"/>
                </a:moveTo>
                <a:lnTo>
                  <a:pt x="4879906" y="0"/>
                </a:lnTo>
                <a:lnTo>
                  <a:pt x="4879906" y="2622950"/>
                </a:lnTo>
                <a:lnTo>
                  <a:pt x="0" y="26229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5400000">
            <a:off x="14536572" y="1128478"/>
            <a:ext cx="4879906" cy="2622950"/>
          </a:xfrm>
          <a:custGeom>
            <a:avLst/>
            <a:gdLst/>
            <a:ahLst/>
            <a:cxnLst/>
            <a:rect r="r" b="b" t="t" l="l"/>
            <a:pathLst>
              <a:path h="2622950" w="4879906">
                <a:moveTo>
                  <a:pt x="0" y="0"/>
                </a:moveTo>
                <a:lnTo>
                  <a:pt x="4879906" y="0"/>
                </a:lnTo>
                <a:lnTo>
                  <a:pt x="4879906" y="2622950"/>
                </a:lnTo>
                <a:lnTo>
                  <a:pt x="0" y="26229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683335" y="2876459"/>
            <a:ext cx="3253596" cy="2833080"/>
          </a:xfrm>
          <a:custGeom>
            <a:avLst/>
            <a:gdLst/>
            <a:ahLst/>
            <a:cxnLst/>
            <a:rect r="r" b="b" t="t" l="l"/>
            <a:pathLst>
              <a:path h="2833080" w="3253596">
                <a:moveTo>
                  <a:pt x="0" y="0"/>
                </a:moveTo>
                <a:lnTo>
                  <a:pt x="3253596" y="0"/>
                </a:lnTo>
                <a:lnTo>
                  <a:pt x="3253596" y="2833081"/>
                </a:lnTo>
                <a:lnTo>
                  <a:pt x="0" y="2833081"/>
                </a:lnTo>
                <a:lnTo>
                  <a:pt x="0" y="0"/>
                </a:lnTo>
                <a:close/>
              </a:path>
            </a:pathLst>
          </a:custGeom>
          <a:blipFill>
            <a:blip r:embed="rId6"/>
            <a:stretch>
              <a:fillRect l="-7220" t="0" r="-23474" b="0"/>
            </a:stretch>
          </a:blipFill>
        </p:spPr>
      </p:sp>
      <p:sp>
        <p:nvSpPr>
          <p:cNvPr name="TextBox 9" id="9"/>
          <p:cNvSpPr txBox="true"/>
          <p:nvPr/>
        </p:nvSpPr>
        <p:spPr>
          <a:xfrm rot="0">
            <a:off x="4603681" y="1318866"/>
            <a:ext cx="12656979" cy="8519357"/>
          </a:xfrm>
          <a:prstGeom prst="rect">
            <a:avLst/>
          </a:prstGeom>
        </p:spPr>
        <p:txBody>
          <a:bodyPr anchor="t" rtlCol="false" tIns="0" lIns="0" bIns="0" rIns="0">
            <a:spAutoFit/>
          </a:bodyPr>
          <a:lstStyle/>
          <a:p>
            <a:pPr algn="l">
              <a:lnSpc>
                <a:spcPts val="4388"/>
              </a:lnSpc>
            </a:pPr>
            <a:r>
              <a:rPr lang="en-US" sz="3134" b="true">
                <a:solidFill>
                  <a:srgbClr val="07796B"/>
                </a:solidFill>
                <a:latin typeface="Arial MT Pro Bold"/>
                <a:ea typeface="Arial MT Pro Bold"/>
                <a:cs typeface="Arial MT Pro Bold"/>
                <a:sym typeface="Arial MT Pro Bold"/>
              </a:rPr>
              <a:t>CPA - PHỤ TRÁCH KẾ TOÁN THUẾ US</a:t>
            </a:r>
          </a:p>
          <a:p>
            <a:pPr algn="l">
              <a:lnSpc>
                <a:spcPts val="3842"/>
              </a:lnSpc>
            </a:pPr>
            <a:r>
              <a:rPr lang="en-US" sz="2744" b="true">
                <a:solidFill>
                  <a:srgbClr val="FF914D"/>
                </a:solidFill>
                <a:latin typeface="Arial MT Pro Bold"/>
                <a:ea typeface="Arial MT Pro Bold"/>
                <a:cs typeface="Arial MT Pro Bold"/>
                <a:sym typeface="Arial MT Pro Bold"/>
              </a:rPr>
              <a:t>Ms.Linh Dinh</a:t>
            </a:r>
          </a:p>
          <a:p>
            <a:pPr algn="l">
              <a:lnSpc>
                <a:spcPts val="3570"/>
              </a:lnSpc>
            </a:pPr>
          </a:p>
          <a:p>
            <a:pPr algn="l">
              <a:lnSpc>
                <a:spcPts val="3710"/>
              </a:lnSpc>
            </a:pPr>
            <a:r>
              <a:rPr lang="en-US" sz="2650" b="true">
                <a:solidFill>
                  <a:srgbClr val="000000"/>
                </a:solidFill>
                <a:latin typeface="Arial MT Pro Bold"/>
                <a:ea typeface="Arial MT Pro Bold"/>
                <a:cs typeface="Arial MT Pro Bold"/>
                <a:sym typeface="Arial MT Pro Bold"/>
              </a:rPr>
              <a:t>Chuyên môn</a:t>
            </a:r>
            <a:r>
              <a:rPr lang="en-US" sz="2650">
                <a:solidFill>
                  <a:srgbClr val="000000"/>
                </a:solidFill>
                <a:latin typeface="Arial MT Pro"/>
                <a:ea typeface="Arial MT Pro"/>
                <a:cs typeface="Arial MT Pro"/>
                <a:sym typeface="Arial MT Pro"/>
              </a:rPr>
              <a:t>: Có bằng hành nghề CPAs cho Bang Texas cấp</a:t>
            </a:r>
          </a:p>
          <a:p>
            <a:pPr algn="l">
              <a:lnSpc>
                <a:spcPts val="3710"/>
              </a:lnSpc>
            </a:pPr>
            <a:r>
              <a:rPr lang="en-US" sz="2650">
                <a:solidFill>
                  <a:srgbClr val="000000"/>
                </a:solidFill>
                <a:latin typeface="Arial MT Pro"/>
                <a:ea typeface="Arial MT Pro"/>
                <a:cs typeface="Arial MT Pro"/>
                <a:sym typeface="Arial MT Pro"/>
              </a:rPr>
              <a:t>Mã số National Association of State Boards of Accountancy</a:t>
            </a:r>
          </a:p>
          <a:p>
            <a:pPr algn="l">
              <a:lnSpc>
                <a:spcPts val="3710"/>
              </a:lnSpc>
            </a:pPr>
            <a:r>
              <a:rPr lang="en-US" sz="2650">
                <a:solidFill>
                  <a:srgbClr val="000000"/>
                </a:solidFill>
                <a:latin typeface="Arial MT Pro"/>
                <a:ea typeface="Arial MT Pro"/>
                <a:cs typeface="Arial MT Pro"/>
                <a:sym typeface="Arial MT Pro"/>
              </a:rPr>
              <a:t>Linh Szeto: 120253</a:t>
            </a:r>
          </a:p>
          <a:p>
            <a:pPr algn="l">
              <a:lnSpc>
                <a:spcPts val="3710"/>
              </a:lnSpc>
            </a:pPr>
            <a:r>
              <a:rPr lang="en-US" sz="2650">
                <a:solidFill>
                  <a:srgbClr val="000000"/>
                </a:solidFill>
                <a:latin typeface="Arial MT Pro"/>
                <a:ea typeface="Arial MT Pro"/>
                <a:cs typeface="Arial MT Pro"/>
                <a:sym typeface="Arial MT Pro"/>
              </a:rPr>
              <a:t>Loan Bui: 124284</a:t>
            </a:r>
          </a:p>
          <a:p>
            <a:pPr algn="l">
              <a:lnSpc>
                <a:spcPts val="3710"/>
              </a:lnSpc>
            </a:pPr>
          </a:p>
          <a:p>
            <a:pPr algn="l">
              <a:lnSpc>
                <a:spcPts val="3710"/>
              </a:lnSpc>
            </a:pPr>
            <a:r>
              <a:rPr lang="en-US" sz="2650" i="true">
                <a:solidFill>
                  <a:srgbClr val="000000"/>
                </a:solidFill>
                <a:latin typeface="Arial MT Pro Italics"/>
                <a:ea typeface="Arial MT Pro Italics"/>
                <a:cs typeface="Arial MT Pro Italics"/>
                <a:sym typeface="Arial MT Pro Italics"/>
              </a:rPr>
              <a:t>Kiểm tra tại: https://app.cpaverify.org/search</a:t>
            </a:r>
          </a:p>
          <a:p>
            <a:pPr algn="l">
              <a:lnSpc>
                <a:spcPts val="3710"/>
              </a:lnSpc>
            </a:pPr>
          </a:p>
          <a:p>
            <a:pPr algn="l">
              <a:lnSpc>
                <a:spcPts val="3710"/>
              </a:lnSpc>
            </a:pPr>
            <a:r>
              <a:rPr lang="en-US" sz="2650" b="true">
                <a:solidFill>
                  <a:srgbClr val="000000"/>
                </a:solidFill>
                <a:latin typeface="Arial MT Pro Bold"/>
                <a:ea typeface="Arial MT Pro Bold"/>
                <a:cs typeface="Arial MT Pro Bold"/>
                <a:sym typeface="Arial MT Pro Bold"/>
              </a:rPr>
              <a:t>Kinh nghiệm chuyên môn:</a:t>
            </a:r>
          </a:p>
          <a:p>
            <a:pPr algn="l">
              <a:lnSpc>
                <a:spcPts val="3710"/>
              </a:lnSpc>
            </a:pPr>
            <a:r>
              <a:rPr lang="en-US" sz="2650">
                <a:solidFill>
                  <a:srgbClr val="000000"/>
                </a:solidFill>
                <a:latin typeface="Arial MT Pro"/>
                <a:ea typeface="Arial MT Pro"/>
                <a:cs typeface="Arial MT Pro"/>
                <a:sym typeface="Arial MT Pro"/>
              </a:rPr>
              <a:t> </a:t>
            </a:r>
          </a:p>
          <a:p>
            <a:pPr algn="l" marL="572173" indent="-286087" lvl="1">
              <a:lnSpc>
                <a:spcPts val="3710"/>
              </a:lnSpc>
              <a:buFont typeface="Arial"/>
              <a:buChar char="•"/>
            </a:pPr>
            <a:r>
              <a:rPr lang="en-US" sz="2650">
                <a:solidFill>
                  <a:srgbClr val="000000"/>
                </a:solidFill>
                <a:latin typeface="Arial MT Pro"/>
                <a:ea typeface="Arial MT Pro"/>
                <a:cs typeface="Arial MT Pro"/>
                <a:sym typeface="Arial MT Pro"/>
              </a:rPr>
              <a:t>Tư vấn thuế và cung cấp giải pháp thuế phù hợp với từng loại hình E-commerce</a:t>
            </a:r>
          </a:p>
          <a:p>
            <a:pPr algn="l" marL="572173" indent="-286087" lvl="1">
              <a:lnSpc>
                <a:spcPts val="3710"/>
              </a:lnSpc>
              <a:buFont typeface="Arial"/>
              <a:buChar char="•"/>
            </a:pPr>
            <a:r>
              <a:rPr lang="en-US" sz="2650">
                <a:solidFill>
                  <a:srgbClr val="000000"/>
                </a:solidFill>
                <a:latin typeface="Arial MT Pro"/>
                <a:ea typeface="Arial MT Pro"/>
                <a:cs typeface="Arial MT Pro"/>
                <a:sym typeface="Arial MT Pro"/>
              </a:rPr>
              <a:t>Thực hiện khai thuế sales tax và income tax,</a:t>
            </a:r>
          </a:p>
          <a:p>
            <a:pPr algn="l" marL="572173" indent="-286087" lvl="1">
              <a:lnSpc>
                <a:spcPts val="3710"/>
              </a:lnSpc>
              <a:buFont typeface="Arial"/>
              <a:buChar char="•"/>
            </a:pPr>
            <a:r>
              <a:rPr lang="en-US" sz="2650">
                <a:solidFill>
                  <a:srgbClr val="000000"/>
                </a:solidFill>
                <a:latin typeface="Arial MT Pro"/>
                <a:ea typeface="Arial MT Pro"/>
                <a:cs typeface="Arial MT Pro"/>
                <a:sym typeface="Arial MT Pro"/>
              </a:rPr>
              <a:t>Thực hiện sổ sách kế toán, báo cáo tài chính,</a:t>
            </a:r>
          </a:p>
          <a:p>
            <a:pPr algn="l" marL="572173" indent="-286087" lvl="1">
              <a:lnSpc>
                <a:spcPts val="3710"/>
              </a:lnSpc>
              <a:buFont typeface="Arial"/>
              <a:buChar char="•"/>
            </a:pPr>
            <a:r>
              <a:rPr lang="en-US" sz="2650">
                <a:solidFill>
                  <a:srgbClr val="000000"/>
                </a:solidFill>
                <a:latin typeface="Arial MT Pro"/>
                <a:ea typeface="Arial MT Pro"/>
                <a:cs typeface="Arial MT Pro"/>
                <a:sym typeface="Arial MT Pro"/>
              </a:rPr>
              <a:t>Thực hiện khai thuế liên bang.</a:t>
            </a:r>
          </a:p>
          <a:p>
            <a:pPr algn="l" marL="572173" indent="-286087" lvl="1">
              <a:lnSpc>
                <a:spcPts val="3710"/>
              </a:lnSpc>
              <a:buFont typeface="Arial"/>
              <a:buChar char="•"/>
            </a:pPr>
            <a:r>
              <a:rPr lang="en-US" sz="2650">
                <a:solidFill>
                  <a:srgbClr val="000000"/>
                </a:solidFill>
                <a:latin typeface="Arial MT Pro"/>
                <a:ea typeface="Arial MT Pro"/>
                <a:cs typeface="Arial MT Pro"/>
                <a:sym typeface="Arial MT Pro"/>
              </a:rPr>
              <a:t>Hỗ trợ đăng ký mã số thuế ITIN.</a:t>
            </a:r>
          </a:p>
          <a:p>
            <a:pPr algn="l">
              <a:lnSpc>
                <a:spcPts val="3570"/>
              </a:lnSpc>
            </a:pPr>
          </a:p>
        </p:txBody>
      </p:sp>
      <p:sp>
        <p:nvSpPr>
          <p:cNvPr name="Freeform 10" id="10"/>
          <p:cNvSpPr/>
          <p:nvPr/>
        </p:nvSpPr>
        <p:spPr>
          <a:xfrm flipH="false" flipV="false" rot="0">
            <a:off x="209934" y="-71697"/>
            <a:ext cx="17927156" cy="11876741"/>
          </a:xfrm>
          <a:custGeom>
            <a:avLst/>
            <a:gdLst/>
            <a:ahLst/>
            <a:cxnLst/>
            <a:rect r="r" b="b" t="t" l="l"/>
            <a:pathLst>
              <a:path h="11876741" w="17927156">
                <a:moveTo>
                  <a:pt x="0" y="0"/>
                </a:moveTo>
                <a:lnTo>
                  <a:pt x="17927155" y="0"/>
                </a:lnTo>
                <a:lnTo>
                  <a:pt x="17927155" y="11876741"/>
                </a:lnTo>
                <a:lnTo>
                  <a:pt x="0" y="11876741"/>
                </a:lnTo>
                <a:lnTo>
                  <a:pt x="0" y="0"/>
                </a:lnTo>
                <a:close/>
              </a:path>
            </a:pathLst>
          </a:custGeom>
          <a:blipFill>
            <a:blip r:embed="rId7">
              <a:alphaModFix amt="21999"/>
            </a:blip>
            <a:stretch>
              <a:fillRect l="0" t="0" r="0" b="0"/>
            </a:stretch>
          </a:blipFill>
        </p:spPr>
      </p:sp>
      <p:sp>
        <p:nvSpPr>
          <p:cNvPr name="Freeform 11" id="11"/>
          <p:cNvSpPr/>
          <p:nvPr/>
        </p:nvSpPr>
        <p:spPr>
          <a:xfrm flipH="false" flipV="false" rot="0">
            <a:off x="683335" y="109994"/>
            <a:ext cx="2329959" cy="2329959"/>
          </a:xfrm>
          <a:custGeom>
            <a:avLst/>
            <a:gdLst/>
            <a:ahLst/>
            <a:cxnLst/>
            <a:rect r="r" b="b" t="t" l="l"/>
            <a:pathLst>
              <a:path h="2329959" w="2329959">
                <a:moveTo>
                  <a:pt x="0" y="0"/>
                </a:moveTo>
                <a:lnTo>
                  <a:pt x="2329959" y="0"/>
                </a:lnTo>
                <a:lnTo>
                  <a:pt x="2329959" y="2329959"/>
                </a:lnTo>
                <a:lnTo>
                  <a:pt x="0" y="2329959"/>
                </a:lnTo>
                <a:lnTo>
                  <a:pt x="0" y="0"/>
                </a:lnTo>
                <a:close/>
              </a:path>
            </a:pathLst>
          </a:custGeom>
          <a:blipFill>
            <a:blip r:embed="rId8"/>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360844" cy="10287000"/>
            <a:chOff x="0" y="0"/>
            <a:chExt cx="95037" cy="2709333"/>
          </a:xfrm>
        </p:grpSpPr>
        <p:sp>
          <p:nvSpPr>
            <p:cNvPr name="Freeform 3" id="3"/>
            <p:cNvSpPr/>
            <p:nvPr/>
          </p:nvSpPr>
          <p:spPr>
            <a:xfrm flipH="false" flipV="false" rot="0">
              <a:off x="0" y="0"/>
              <a:ext cx="95037" cy="2709333"/>
            </a:xfrm>
            <a:custGeom>
              <a:avLst/>
              <a:gdLst/>
              <a:ahLst/>
              <a:cxnLst/>
              <a:rect r="r" b="b" t="t" l="l"/>
              <a:pathLst>
                <a:path h="2709333" w="95037">
                  <a:moveTo>
                    <a:pt x="0" y="0"/>
                  </a:moveTo>
                  <a:lnTo>
                    <a:pt x="95037" y="0"/>
                  </a:lnTo>
                  <a:lnTo>
                    <a:pt x="95037" y="2709333"/>
                  </a:lnTo>
                  <a:lnTo>
                    <a:pt x="0" y="2709333"/>
                  </a:lnTo>
                  <a:close/>
                </a:path>
              </a:pathLst>
            </a:custGeom>
            <a:solidFill>
              <a:srgbClr val="8DC6C3"/>
            </a:solidFill>
          </p:spPr>
        </p:sp>
        <p:sp>
          <p:nvSpPr>
            <p:cNvPr name="TextBox 4" id="4"/>
            <p:cNvSpPr txBox="true"/>
            <p:nvPr/>
          </p:nvSpPr>
          <p:spPr>
            <a:xfrm>
              <a:off x="0" y="-38100"/>
              <a:ext cx="95037" cy="27474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2483096" y="2243043"/>
            <a:ext cx="14445809" cy="7168733"/>
          </a:xfrm>
          <a:custGeom>
            <a:avLst/>
            <a:gdLst/>
            <a:ahLst/>
            <a:cxnLst/>
            <a:rect r="r" b="b" t="t" l="l"/>
            <a:pathLst>
              <a:path h="7168733" w="14445809">
                <a:moveTo>
                  <a:pt x="0" y="0"/>
                </a:moveTo>
                <a:lnTo>
                  <a:pt x="14445809" y="0"/>
                </a:lnTo>
                <a:lnTo>
                  <a:pt x="14445809" y="7168732"/>
                </a:lnTo>
                <a:lnTo>
                  <a:pt x="0" y="7168732"/>
                </a:lnTo>
                <a:lnTo>
                  <a:pt x="0" y="0"/>
                </a:lnTo>
                <a:close/>
              </a:path>
            </a:pathLst>
          </a:custGeom>
          <a:blipFill>
            <a:blip r:embed="rId2"/>
            <a:stretch>
              <a:fillRect l="0" t="0" r="0" b="0"/>
            </a:stretch>
          </a:blipFill>
        </p:spPr>
      </p:sp>
      <p:sp>
        <p:nvSpPr>
          <p:cNvPr name="Freeform 6" id="6"/>
          <p:cNvSpPr/>
          <p:nvPr/>
        </p:nvSpPr>
        <p:spPr>
          <a:xfrm flipH="false" flipV="false" rot="-5400000">
            <a:off x="-708329" y="6807004"/>
            <a:ext cx="4879906" cy="2622950"/>
          </a:xfrm>
          <a:custGeom>
            <a:avLst/>
            <a:gdLst/>
            <a:ahLst/>
            <a:cxnLst/>
            <a:rect r="r" b="b" t="t" l="l"/>
            <a:pathLst>
              <a:path h="2622950" w="4879906">
                <a:moveTo>
                  <a:pt x="0" y="0"/>
                </a:moveTo>
                <a:lnTo>
                  <a:pt x="4879906" y="0"/>
                </a:lnTo>
                <a:lnTo>
                  <a:pt x="4879906" y="2622950"/>
                </a:lnTo>
                <a:lnTo>
                  <a:pt x="0" y="26229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5400000">
            <a:off x="14464226" y="1128478"/>
            <a:ext cx="4879906" cy="2622950"/>
          </a:xfrm>
          <a:custGeom>
            <a:avLst/>
            <a:gdLst/>
            <a:ahLst/>
            <a:cxnLst/>
            <a:rect r="r" b="b" t="t" l="l"/>
            <a:pathLst>
              <a:path h="2622950" w="4879906">
                <a:moveTo>
                  <a:pt x="0" y="0"/>
                </a:moveTo>
                <a:lnTo>
                  <a:pt x="4879906" y="0"/>
                </a:lnTo>
                <a:lnTo>
                  <a:pt x="4879906" y="2622950"/>
                </a:lnTo>
                <a:lnTo>
                  <a:pt x="0" y="26229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false" rot="0">
            <a:off x="713140" y="109994"/>
            <a:ext cx="2329959" cy="2329959"/>
          </a:xfrm>
          <a:custGeom>
            <a:avLst/>
            <a:gdLst/>
            <a:ahLst/>
            <a:cxnLst/>
            <a:rect r="r" b="b" t="t" l="l"/>
            <a:pathLst>
              <a:path h="2329959" w="2329959">
                <a:moveTo>
                  <a:pt x="0" y="0"/>
                </a:moveTo>
                <a:lnTo>
                  <a:pt x="2329959" y="0"/>
                </a:lnTo>
                <a:lnTo>
                  <a:pt x="2329959" y="2329959"/>
                </a:lnTo>
                <a:lnTo>
                  <a:pt x="0" y="2329959"/>
                </a:lnTo>
                <a:lnTo>
                  <a:pt x="0" y="0"/>
                </a:lnTo>
                <a:close/>
              </a:path>
            </a:pathLst>
          </a:custGeom>
          <a:blipFill>
            <a:blip r:embed="rId5"/>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360844" cy="10287000"/>
            <a:chOff x="0" y="0"/>
            <a:chExt cx="95037" cy="2709333"/>
          </a:xfrm>
        </p:grpSpPr>
        <p:sp>
          <p:nvSpPr>
            <p:cNvPr name="Freeform 3" id="3"/>
            <p:cNvSpPr/>
            <p:nvPr/>
          </p:nvSpPr>
          <p:spPr>
            <a:xfrm flipH="false" flipV="false" rot="0">
              <a:off x="0" y="0"/>
              <a:ext cx="95037" cy="2709333"/>
            </a:xfrm>
            <a:custGeom>
              <a:avLst/>
              <a:gdLst/>
              <a:ahLst/>
              <a:cxnLst/>
              <a:rect r="r" b="b" t="t" l="l"/>
              <a:pathLst>
                <a:path h="2709333" w="95037">
                  <a:moveTo>
                    <a:pt x="0" y="0"/>
                  </a:moveTo>
                  <a:lnTo>
                    <a:pt x="95037" y="0"/>
                  </a:lnTo>
                  <a:lnTo>
                    <a:pt x="95037" y="2709333"/>
                  </a:lnTo>
                  <a:lnTo>
                    <a:pt x="0" y="2709333"/>
                  </a:lnTo>
                  <a:close/>
                </a:path>
              </a:pathLst>
            </a:custGeom>
            <a:solidFill>
              <a:srgbClr val="8DC6C3"/>
            </a:solidFill>
          </p:spPr>
        </p:sp>
        <p:sp>
          <p:nvSpPr>
            <p:cNvPr name="TextBox 4" id="4"/>
            <p:cNvSpPr txBox="true"/>
            <p:nvPr/>
          </p:nvSpPr>
          <p:spPr>
            <a:xfrm>
              <a:off x="0" y="-38100"/>
              <a:ext cx="95037" cy="2747433"/>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5400000">
            <a:off x="-708329" y="6807004"/>
            <a:ext cx="4879906" cy="2622950"/>
          </a:xfrm>
          <a:custGeom>
            <a:avLst/>
            <a:gdLst/>
            <a:ahLst/>
            <a:cxnLst/>
            <a:rect r="r" b="b" t="t" l="l"/>
            <a:pathLst>
              <a:path h="2622950" w="4879906">
                <a:moveTo>
                  <a:pt x="0" y="0"/>
                </a:moveTo>
                <a:lnTo>
                  <a:pt x="4879906" y="0"/>
                </a:lnTo>
                <a:lnTo>
                  <a:pt x="4879906" y="2622950"/>
                </a:lnTo>
                <a:lnTo>
                  <a:pt x="0" y="26229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028700" y="3428268"/>
            <a:ext cx="16252562" cy="6631911"/>
          </a:xfrm>
          <a:custGeom>
            <a:avLst/>
            <a:gdLst/>
            <a:ahLst/>
            <a:cxnLst/>
            <a:rect r="r" b="b" t="t" l="l"/>
            <a:pathLst>
              <a:path h="6631911" w="16252562">
                <a:moveTo>
                  <a:pt x="0" y="0"/>
                </a:moveTo>
                <a:lnTo>
                  <a:pt x="16252562" y="0"/>
                </a:lnTo>
                <a:lnTo>
                  <a:pt x="16252562" y="6631911"/>
                </a:lnTo>
                <a:lnTo>
                  <a:pt x="0" y="6631911"/>
                </a:lnTo>
                <a:lnTo>
                  <a:pt x="0" y="0"/>
                </a:lnTo>
                <a:close/>
              </a:path>
            </a:pathLst>
          </a:custGeom>
          <a:blipFill>
            <a:blip r:embed="rId4"/>
            <a:stretch>
              <a:fillRect l="-4407" t="0" r="-4407" b="0"/>
            </a:stretch>
          </a:blipFill>
        </p:spPr>
      </p:sp>
      <p:sp>
        <p:nvSpPr>
          <p:cNvPr name="Freeform 7" id="7"/>
          <p:cNvSpPr/>
          <p:nvPr/>
        </p:nvSpPr>
        <p:spPr>
          <a:xfrm flipH="false" flipV="false" rot="0">
            <a:off x="1731624" y="3633551"/>
            <a:ext cx="3156531" cy="1246356"/>
          </a:xfrm>
          <a:custGeom>
            <a:avLst/>
            <a:gdLst/>
            <a:ahLst/>
            <a:cxnLst/>
            <a:rect r="r" b="b" t="t" l="l"/>
            <a:pathLst>
              <a:path h="1246356" w="3156531">
                <a:moveTo>
                  <a:pt x="0" y="0"/>
                </a:moveTo>
                <a:lnTo>
                  <a:pt x="3156531" y="0"/>
                </a:lnTo>
                <a:lnTo>
                  <a:pt x="3156531" y="1246355"/>
                </a:lnTo>
                <a:lnTo>
                  <a:pt x="0" y="1246355"/>
                </a:lnTo>
                <a:lnTo>
                  <a:pt x="0" y="0"/>
                </a:lnTo>
                <a:close/>
              </a:path>
            </a:pathLst>
          </a:custGeom>
          <a:blipFill>
            <a:blip r:embed="rId5"/>
            <a:stretch>
              <a:fillRect l="0" t="0" r="0" b="0"/>
            </a:stretch>
          </a:blipFill>
        </p:spPr>
      </p:sp>
      <p:sp>
        <p:nvSpPr>
          <p:cNvPr name="Freeform 8" id="8"/>
          <p:cNvSpPr/>
          <p:nvPr/>
        </p:nvSpPr>
        <p:spPr>
          <a:xfrm flipH="false" flipV="false" rot="0">
            <a:off x="12676786" y="3653640"/>
            <a:ext cx="4227393" cy="1226267"/>
          </a:xfrm>
          <a:custGeom>
            <a:avLst/>
            <a:gdLst/>
            <a:ahLst/>
            <a:cxnLst/>
            <a:rect r="r" b="b" t="t" l="l"/>
            <a:pathLst>
              <a:path h="1226267" w="4227393">
                <a:moveTo>
                  <a:pt x="0" y="0"/>
                </a:moveTo>
                <a:lnTo>
                  <a:pt x="4227393" y="0"/>
                </a:lnTo>
                <a:lnTo>
                  <a:pt x="4227393" y="1226266"/>
                </a:lnTo>
                <a:lnTo>
                  <a:pt x="0" y="1226266"/>
                </a:lnTo>
                <a:lnTo>
                  <a:pt x="0" y="0"/>
                </a:lnTo>
                <a:close/>
              </a:path>
            </a:pathLst>
          </a:custGeom>
          <a:blipFill>
            <a:blip r:embed="rId6"/>
            <a:stretch>
              <a:fillRect l="0" t="0" r="0" b="0"/>
            </a:stretch>
          </a:blipFill>
        </p:spPr>
      </p:sp>
      <p:sp>
        <p:nvSpPr>
          <p:cNvPr name="Freeform 9" id="9"/>
          <p:cNvSpPr/>
          <p:nvPr/>
        </p:nvSpPr>
        <p:spPr>
          <a:xfrm flipH="false" flipV="false" rot="0">
            <a:off x="12676786" y="5143500"/>
            <a:ext cx="4227393" cy="1720964"/>
          </a:xfrm>
          <a:custGeom>
            <a:avLst/>
            <a:gdLst/>
            <a:ahLst/>
            <a:cxnLst/>
            <a:rect r="r" b="b" t="t" l="l"/>
            <a:pathLst>
              <a:path h="1720964" w="4227393">
                <a:moveTo>
                  <a:pt x="0" y="0"/>
                </a:moveTo>
                <a:lnTo>
                  <a:pt x="4227393" y="0"/>
                </a:lnTo>
                <a:lnTo>
                  <a:pt x="4227393" y="1720964"/>
                </a:lnTo>
                <a:lnTo>
                  <a:pt x="0" y="1720964"/>
                </a:lnTo>
                <a:lnTo>
                  <a:pt x="0" y="0"/>
                </a:lnTo>
                <a:close/>
              </a:path>
            </a:pathLst>
          </a:custGeom>
          <a:blipFill>
            <a:blip r:embed="rId7"/>
            <a:stretch>
              <a:fillRect l="0" t="0" r="0" b="0"/>
            </a:stretch>
          </a:blipFill>
        </p:spPr>
      </p:sp>
      <p:sp>
        <p:nvSpPr>
          <p:cNvPr name="Freeform 10" id="10"/>
          <p:cNvSpPr/>
          <p:nvPr/>
        </p:nvSpPr>
        <p:spPr>
          <a:xfrm flipH="false" flipV="false" rot="0">
            <a:off x="9394962" y="3653640"/>
            <a:ext cx="2397345" cy="2992659"/>
          </a:xfrm>
          <a:custGeom>
            <a:avLst/>
            <a:gdLst/>
            <a:ahLst/>
            <a:cxnLst/>
            <a:rect r="r" b="b" t="t" l="l"/>
            <a:pathLst>
              <a:path h="2992659" w="2397345">
                <a:moveTo>
                  <a:pt x="0" y="0"/>
                </a:moveTo>
                <a:lnTo>
                  <a:pt x="2397345" y="0"/>
                </a:lnTo>
                <a:lnTo>
                  <a:pt x="2397345" y="2992659"/>
                </a:lnTo>
                <a:lnTo>
                  <a:pt x="0" y="2992659"/>
                </a:lnTo>
                <a:lnTo>
                  <a:pt x="0" y="0"/>
                </a:lnTo>
                <a:close/>
              </a:path>
            </a:pathLst>
          </a:custGeom>
          <a:blipFill>
            <a:blip r:embed="rId8"/>
            <a:stretch>
              <a:fillRect l="0" t="0" r="0" b="0"/>
            </a:stretch>
          </a:blipFill>
        </p:spPr>
      </p:sp>
      <p:sp>
        <p:nvSpPr>
          <p:cNvPr name="Freeform 11" id="11"/>
          <p:cNvSpPr/>
          <p:nvPr/>
        </p:nvSpPr>
        <p:spPr>
          <a:xfrm flipH="false" flipV="false" rot="0">
            <a:off x="12666077" y="7175005"/>
            <a:ext cx="4238102" cy="1272346"/>
          </a:xfrm>
          <a:custGeom>
            <a:avLst/>
            <a:gdLst/>
            <a:ahLst/>
            <a:cxnLst/>
            <a:rect r="r" b="b" t="t" l="l"/>
            <a:pathLst>
              <a:path h="1272346" w="4238102">
                <a:moveTo>
                  <a:pt x="0" y="0"/>
                </a:moveTo>
                <a:lnTo>
                  <a:pt x="4238102" y="0"/>
                </a:lnTo>
                <a:lnTo>
                  <a:pt x="4238102" y="1272346"/>
                </a:lnTo>
                <a:lnTo>
                  <a:pt x="0" y="1272346"/>
                </a:lnTo>
                <a:lnTo>
                  <a:pt x="0" y="0"/>
                </a:lnTo>
                <a:close/>
              </a:path>
            </a:pathLst>
          </a:custGeom>
          <a:blipFill>
            <a:blip r:embed="rId9"/>
            <a:stretch>
              <a:fillRect l="0" t="0" r="0" b="0"/>
            </a:stretch>
          </a:blipFill>
        </p:spPr>
      </p:sp>
      <p:sp>
        <p:nvSpPr>
          <p:cNvPr name="Freeform 12" id="12"/>
          <p:cNvSpPr/>
          <p:nvPr/>
        </p:nvSpPr>
        <p:spPr>
          <a:xfrm flipH="false" flipV="false" rot="0">
            <a:off x="5592543" y="3653640"/>
            <a:ext cx="3098032" cy="1104434"/>
          </a:xfrm>
          <a:custGeom>
            <a:avLst/>
            <a:gdLst/>
            <a:ahLst/>
            <a:cxnLst/>
            <a:rect r="r" b="b" t="t" l="l"/>
            <a:pathLst>
              <a:path h="1104434" w="3098032">
                <a:moveTo>
                  <a:pt x="0" y="0"/>
                </a:moveTo>
                <a:lnTo>
                  <a:pt x="3098031" y="0"/>
                </a:lnTo>
                <a:lnTo>
                  <a:pt x="3098031" y="1104434"/>
                </a:lnTo>
                <a:lnTo>
                  <a:pt x="0" y="1104434"/>
                </a:lnTo>
                <a:lnTo>
                  <a:pt x="0" y="0"/>
                </a:lnTo>
                <a:close/>
              </a:path>
            </a:pathLst>
          </a:custGeom>
          <a:blipFill>
            <a:blip r:embed="rId10"/>
            <a:stretch>
              <a:fillRect l="0" t="0" r="0" b="0"/>
            </a:stretch>
          </a:blipFill>
        </p:spPr>
      </p:sp>
      <p:sp>
        <p:nvSpPr>
          <p:cNvPr name="Freeform 13" id="13"/>
          <p:cNvSpPr/>
          <p:nvPr/>
        </p:nvSpPr>
        <p:spPr>
          <a:xfrm flipH="false" flipV="false" rot="0">
            <a:off x="5592543" y="4980605"/>
            <a:ext cx="2885216" cy="936513"/>
          </a:xfrm>
          <a:custGeom>
            <a:avLst/>
            <a:gdLst/>
            <a:ahLst/>
            <a:cxnLst/>
            <a:rect r="r" b="b" t="t" l="l"/>
            <a:pathLst>
              <a:path h="936513" w="2885216">
                <a:moveTo>
                  <a:pt x="0" y="0"/>
                </a:moveTo>
                <a:lnTo>
                  <a:pt x="2885216" y="0"/>
                </a:lnTo>
                <a:lnTo>
                  <a:pt x="2885216" y="936513"/>
                </a:lnTo>
                <a:lnTo>
                  <a:pt x="0" y="936513"/>
                </a:lnTo>
                <a:lnTo>
                  <a:pt x="0" y="0"/>
                </a:lnTo>
                <a:close/>
              </a:path>
            </a:pathLst>
          </a:custGeom>
          <a:blipFill>
            <a:blip r:embed="rId11"/>
            <a:stretch>
              <a:fillRect l="0" t="0" r="0" b="0"/>
            </a:stretch>
          </a:blipFill>
        </p:spPr>
      </p:sp>
      <p:sp>
        <p:nvSpPr>
          <p:cNvPr name="Freeform 14" id="14"/>
          <p:cNvSpPr/>
          <p:nvPr/>
        </p:nvSpPr>
        <p:spPr>
          <a:xfrm flipH="false" flipV="false" rot="0">
            <a:off x="12929183" y="8447351"/>
            <a:ext cx="3974996" cy="1150911"/>
          </a:xfrm>
          <a:custGeom>
            <a:avLst/>
            <a:gdLst/>
            <a:ahLst/>
            <a:cxnLst/>
            <a:rect r="r" b="b" t="t" l="l"/>
            <a:pathLst>
              <a:path h="1150911" w="3974996">
                <a:moveTo>
                  <a:pt x="0" y="0"/>
                </a:moveTo>
                <a:lnTo>
                  <a:pt x="3974996" y="0"/>
                </a:lnTo>
                <a:lnTo>
                  <a:pt x="3974996" y="1150911"/>
                </a:lnTo>
                <a:lnTo>
                  <a:pt x="0" y="1150911"/>
                </a:lnTo>
                <a:lnTo>
                  <a:pt x="0" y="0"/>
                </a:lnTo>
                <a:close/>
              </a:path>
            </a:pathLst>
          </a:custGeom>
          <a:blipFill>
            <a:blip r:embed="rId12"/>
            <a:stretch>
              <a:fillRect l="0" t="0" r="0" b="0"/>
            </a:stretch>
          </a:blipFill>
        </p:spPr>
      </p:sp>
      <p:sp>
        <p:nvSpPr>
          <p:cNvPr name="Freeform 15" id="15"/>
          <p:cNvSpPr/>
          <p:nvPr/>
        </p:nvSpPr>
        <p:spPr>
          <a:xfrm flipH="false" flipV="false" rot="0">
            <a:off x="5914908" y="8863991"/>
            <a:ext cx="6130094" cy="712623"/>
          </a:xfrm>
          <a:custGeom>
            <a:avLst/>
            <a:gdLst/>
            <a:ahLst/>
            <a:cxnLst/>
            <a:rect r="r" b="b" t="t" l="l"/>
            <a:pathLst>
              <a:path h="712623" w="6130094">
                <a:moveTo>
                  <a:pt x="0" y="0"/>
                </a:moveTo>
                <a:lnTo>
                  <a:pt x="6130094" y="0"/>
                </a:lnTo>
                <a:lnTo>
                  <a:pt x="6130094" y="712624"/>
                </a:lnTo>
                <a:lnTo>
                  <a:pt x="0" y="712624"/>
                </a:lnTo>
                <a:lnTo>
                  <a:pt x="0" y="0"/>
                </a:lnTo>
                <a:close/>
              </a:path>
            </a:pathLst>
          </a:custGeom>
          <a:blipFill>
            <a:blip r:embed="rId13"/>
            <a:stretch>
              <a:fillRect l="0" t="0" r="0" b="0"/>
            </a:stretch>
          </a:blipFill>
        </p:spPr>
      </p:sp>
      <p:sp>
        <p:nvSpPr>
          <p:cNvPr name="Freeform 16" id="16"/>
          <p:cNvSpPr/>
          <p:nvPr/>
        </p:nvSpPr>
        <p:spPr>
          <a:xfrm flipH="false" flipV="false" rot="0">
            <a:off x="5691002" y="6136193"/>
            <a:ext cx="2786757" cy="1452671"/>
          </a:xfrm>
          <a:custGeom>
            <a:avLst/>
            <a:gdLst/>
            <a:ahLst/>
            <a:cxnLst/>
            <a:rect r="r" b="b" t="t" l="l"/>
            <a:pathLst>
              <a:path h="1452671" w="2786757">
                <a:moveTo>
                  <a:pt x="0" y="0"/>
                </a:moveTo>
                <a:lnTo>
                  <a:pt x="2786757" y="0"/>
                </a:lnTo>
                <a:lnTo>
                  <a:pt x="2786757" y="1452671"/>
                </a:lnTo>
                <a:lnTo>
                  <a:pt x="0" y="1452671"/>
                </a:lnTo>
                <a:lnTo>
                  <a:pt x="0" y="0"/>
                </a:lnTo>
                <a:close/>
              </a:path>
            </a:pathLst>
          </a:custGeom>
          <a:blipFill>
            <a:blip r:embed="rId14"/>
            <a:stretch>
              <a:fillRect l="0" t="0" r="0" b="0"/>
            </a:stretch>
          </a:blipFill>
        </p:spPr>
      </p:sp>
      <p:sp>
        <p:nvSpPr>
          <p:cNvPr name="Freeform 17" id="17"/>
          <p:cNvSpPr/>
          <p:nvPr/>
        </p:nvSpPr>
        <p:spPr>
          <a:xfrm flipH="false" flipV="false" rot="0">
            <a:off x="1731624" y="5203959"/>
            <a:ext cx="3035144" cy="949134"/>
          </a:xfrm>
          <a:custGeom>
            <a:avLst/>
            <a:gdLst/>
            <a:ahLst/>
            <a:cxnLst/>
            <a:rect r="r" b="b" t="t" l="l"/>
            <a:pathLst>
              <a:path h="949134" w="3035144">
                <a:moveTo>
                  <a:pt x="0" y="0"/>
                </a:moveTo>
                <a:lnTo>
                  <a:pt x="3035144" y="0"/>
                </a:lnTo>
                <a:lnTo>
                  <a:pt x="3035144" y="949134"/>
                </a:lnTo>
                <a:lnTo>
                  <a:pt x="0" y="949134"/>
                </a:lnTo>
                <a:lnTo>
                  <a:pt x="0" y="0"/>
                </a:lnTo>
                <a:close/>
              </a:path>
            </a:pathLst>
          </a:custGeom>
          <a:blipFill>
            <a:blip r:embed="rId15"/>
            <a:stretch>
              <a:fillRect l="0" t="0" r="0" b="0"/>
            </a:stretch>
          </a:blipFill>
        </p:spPr>
      </p:sp>
      <p:sp>
        <p:nvSpPr>
          <p:cNvPr name="Freeform 18" id="18"/>
          <p:cNvSpPr/>
          <p:nvPr/>
        </p:nvSpPr>
        <p:spPr>
          <a:xfrm flipH="false" flipV="false" rot="0">
            <a:off x="8857808" y="6862528"/>
            <a:ext cx="3471654" cy="1832643"/>
          </a:xfrm>
          <a:custGeom>
            <a:avLst/>
            <a:gdLst/>
            <a:ahLst/>
            <a:cxnLst/>
            <a:rect r="r" b="b" t="t" l="l"/>
            <a:pathLst>
              <a:path h="1832643" w="3471654">
                <a:moveTo>
                  <a:pt x="0" y="0"/>
                </a:moveTo>
                <a:lnTo>
                  <a:pt x="3471654" y="0"/>
                </a:lnTo>
                <a:lnTo>
                  <a:pt x="3471654" y="1832643"/>
                </a:lnTo>
                <a:lnTo>
                  <a:pt x="0" y="1832643"/>
                </a:lnTo>
                <a:lnTo>
                  <a:pt x="0" y="0"/>
                </a:lnTo>
                <a:close/>
              </a:path>
            </a:pathLst>
          </a:custGeom>
          <a:blipFill>
            <a:blip r:embed="rId16"/>
            <a:stretch>
              <a:fillRect l="-4255" t="0" r="-4255" b="0"/>
            </a:stretch>
          </a:blipFill>
        </p:spPr>
      </p:sp>
      <p:sp>
        <p:nvSpPr>
          <p:cNvPr name="Freeform 19" id="19"/>
          <p:cNvSpPr/>
          <p:nvPr/>
        </p:nvSpPr>
        <p:spPr>
          <a:xfrm flipH="false" flipV="false" rot="0">
            <a:off x="1883064" y="8707752"/>
            <a:ext cx="3147663" cy="1025101"/>
          </a:xfrm>
          <a:custGeom>
            <a:avLst/>
            <a:gdLst/>
            <a:ahLst/>
            <a:cxnLst/>
            <a:rect r="r" b="b" t="t" l="l"/>
            <a:pathLst>
              <a:path h="1025101" w="3147663">
                <a:moveTo>
                  <a:pt x="0" y="0"/>
                </a:moveTo>
                <a:lnTo>
                  <a:pt x="3147663" y="0"/>
                </a:lnTo>
                <a:lnTo>
                  <a:pt x="3147663" y="1025101"/>
                </a:lnTo>
                <a:lnTo>
                  <a:pt x="0" y="1025101"/>
                </a:lnTo>
                <a:lnTo>
                  <a:pt x="0" y="0"/>
                </a:lnTo>
                <a:close/>
              </a:path>
            </a:pathLst>
          </a:custGeom>
          <a:blipFill>
            <a:blip r:embed="rId17"/>
            <a:stretch>
              <a:fillRect l="0" t="0" r="0" b="0"/>
            </a:stretch>
          </a:blipFill>
        </p:spPr>
      </p:sp>
      <p:sp>
        <p:nvSpPr>
          <p:cNvPr name="Freeform 20" id="20"/>
          <p:cNvSpPr/>
          <p:nvPr/>
        </p:nvSpPr>
        <p:spPr>
          <a:xfrm flipH="false" flipV="false" rot="0">
            <a:off x="1731624" y="7816551"/>
            <a:ext cx="7077481" cy="663514"/>
          </a:xfrm>
          <a:custGeom>
            <a:avLst/>
            <a:gdLst/>
            <a:ahLst/>
            <a:cxnLst/>
            <a:rect r="r" b="b" t="t" l="l"/>
            <a:pathLst>
              <a:path h="663514" w="7077481">
                <a:moveTo>
                  <a:pt x="0" y="0"/>
                </a:moveTo>
                <a:lnTo>
                  <a:pt x="7077481" y="0"/>
                </a:lnTo>
                <a:lnTo>
                  <a:pt x="7077481" y="663514"/>
                </a:lnTo>
                <a:lnTo>
                  <a:pt x="0" y="663514"/>
                </a:lnTo>
                <a:lnTo>
                  <a:pt x="0" y="0"/>
                </a:lnTo>
                <a:close/>
              </a:path>
            </a:pathLst>
          </a:custGeom>
          <a:blipFill>
            <a:blip r:embed="rId18"/>
            <a:stretch>
              <a:fillRect l="0" t="0" r="0" b="0"/>
            </a:stretch>
          </a:blipFill>
        </p:spPr>
      </p:sp>
      <p:sp>
        <p:nvSpPr>
          <p:cNvPr name="Freeform 21" id="21"/>
          <p:cNvSpPr/>
          <p:nvPr/>
        </p:nvSpPr>
        <p:spPr>
          <a:xfrm flipH="false" flipV="false" rot="0">
            <a:off x="1799395" y="6364490"/>
            <a:ext cx="2899603" cy="1223461"/>
          </a:xfrm>
          <a:custGeom>
            <a:avLst/>
            <a:gdLst/>
            <a:ahLst/>
            <a:cxnLst/>
            <a:rect r="r" b="b" t="t" l="l"/>
            <a:pathLst>
              <a:path h="1223461" w="2899603">
                <a:moveTo>
                  <a:pt x="0" y="0"/>
                </a:moveTo>
                <a:lnTo>
                  <a:pt x="2899602" y="0"/>
                </a:lnTo>
                <a:lnTo>
                  <a:pt x="2899602" y="1223461"/>
                </a:lnTo>
                <a:lnTo>
                  <a:pt x="0" y="1223461"/>
                </a:lnTo>
                <a:lnTo>
                  <a:pt x="0" y="0"/>
                </a:lnTo>
                <a:close/>
              </a:path>
            </a:pathLst>
          </a:custGeom>
          <a:blipFill>
            <a:blip r:embed="rId19"/>
            <a:stretch>
              <a:fillRect l="0" t="0" r="0" b="0"/>
            </a:stretch>
          </a:blipFill>
        </p:spPr>
      </p:sp>
      <p:sp>
        <p:nvSpPr>
          <p:cNvPr name="Freeform 22" id="22"/>
          <p:cNvSpPr/>
          <p:nvPr/>
        </p:nvSpPr>
        <p:spPr>
          <a:xfrm flipH="false" flipV="false" rot="0">
            <a:off x="360844" y="-3379795"/>
            <a:ext cx="17862944" cy="13616127"/>
          </a:xfrm>
          <a:custGeom>
            <a:avLst/>
            <a:gdLst/>
            <a:ahLst/>
            <a:cxnLst/>
            <a:rect r="r" b="b" t="t" l="l"/>
            <a:pathLst>
              <a:path h="13616127" w="17862944">
                <a:moveTo>
                  <a:pt x="0" y="0"/>
                </a:moveTo>
                <a:lnTo>
                  <a:pt x="17862944" y="0"/>
                </a:lnTo>
                <a:lnTo>
                  <a:pt x="17862944" y="13616127"/>
                </a:lnTo>
                <a:lnTo>
                  <a:pt x="0" y="13616127"/>
                </a:lnTo>
                <a:lnTo>
                  <a:pt x="0" y="0"/>
                </a:lnTo>
                <a:close/>
              </a:path>
            </a:pathLst>
          </a:custGeom>
          <a:blipFill>
            <a:blip r:embed="rId20">
              <a:alphaModFix amt="20999"/>
            </a:blip>
            <a:stretch>
              <a:fillRect l="-9002" t="0" r="-5622" b="0"/>
            </a:stretch>
          </a:blipFill>
        </p:spPr>
      </p:sp>
      <p:sp>
        <p:nvSpPr>
          <p:cNvPr name="Freeform 23" id="23"/>
          <p:cNvSpPr/>
          <p:nvPr/>
        </p:nvSpPr>
        <p:spPr>
          <a:xfrm flipH="false" flipV="false" rot="0">
            <a:off x="861053" y="256050"/>
            <a:ext cx="2329959" cy="2329959"/>
          </a:xfrm>
          <a:custGeom>
            <a:avLst/>
            <a:gdLst/>
            <a:ahLst/>
            <a:cxnLst/>
            <a:rect r="r" b="b" t="t" l="l"/>
            <a:pathLst>
              <a:path h="2329959" w="2329959">
                <a:moveTo>
                  <a:pt x="0" y="0"/>
                </a:moveTo>
                <a:lnTo>
                  <a:pt x="2329959" y="0"/>
                </a:lnTo>
                <a:lnTo>
                  <a:pt x="2329959" y="2329959"/>
                </a:lnTo>
                <a:lnTo>
                  <a:pt x="0" y="2329959"/>
                </a:lnTo>
                <a:lnTo>
                  <a:pt x="0" y="0"/>
                </a:lnTo>
                <a:close/>
              </a:path>
            </a:pathLst>
          </a:custGeom>
          <a:blipFill>
            <a:blip r:embed="rId21"/>
            <a:stretch>
              <a:fillRect l="0" t="0" r="0" b="0"/>
            </a:stretch>
          </a:blipFill>
        </p:spPr>
      </p:sp>
      <p:sp>
        <p:nvSpPr>
          <p:cNvPr name="TextBox 24" id="24"/>
          <p:cNvSpPr txBox="true"/>
          <p:nvPr/>
        </p:nvSpPr>
        <p:spPr>
          <a:xfrm rot="0">
            <a:off x="5112070" y="850005"/>
            <a:ext cx="8565785" cy="1720977"/>
          </a:xfrm>
          <a:prstGeom prst="rect">
            <a:avLst/>
          </a:prstGeom>
        </p:spPr>
        <p:txBody>
          <a:bodyPr anchor="t" rtlCol="false" tIns="0" lIns="0" bIns="0" rIns="0">
            <a:spAutoFit/>
          </a:bodyPr>
          <a:lstStyle/>
          <a:p>
            <a:pPr algn="ctr">
              <a:lnSpc>
                <a:spcPts val="6667"/>
              </a:lnSpc>
            </a:pPr>
            <a:r>
              <a:rPr lang="en-US" sz="6667" b="true">
                <a:solidFill>
                  <a:srgbClr val="169581"/>
                </a:solidFill>
                <a:latin typeface="Open Sans Bold"/>
                <a:ea typeface="Open Sans Bold"/>
                <a:cs typeface="Open Sans Bold"/>
                <a:sym typeface="Open Sans Bold"/>
              </a:rPr>
              <a:t>KHÁCH HÀNG</a:t>
            </a:r>
          </a:p>
          <a:p>
            <a:pPr algn="ctr">
              <a:lnSpc>
                <a:spcPts val="1819"/>
              </a:lnSpc>
            </a:pPr>
          </a:p>
          <a:p>
            <a:pPr algn="ctr">
              <a:lnSpc>
                <a:spcPts val="5095"/>
              </a:lnSpc>
            </a:pPr>
            <a:r>
              <a:rPr lang="en-US" b="true" sz="5095">
                <a:solidFill>
                  <a:srgbClr val="169581"/>
                </a:solidFill>
                <a:latin typeface="Open Sans Bold"/>
                <a:ea typeface="Open Sans Bold"/>
                <a:cs typeface="Open Sans Bold"/>
                <a:sym typeface="Open Sans Bold"/>
              </a:rPr>
              <a:t>CỦA CHÚNG TÔI</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6249"/>
            <a:ext cx="681804" cy="10323249"/>
            <a:chOff x="0" y="0"/>
            <a:chExt cx="72381" cy="1095927"/>
          </a:xfrm>
        </p:grpSpPr>
        <p:sp>
          <p:nvSpPr>
            <p:cNvPr name="Freeform 3" id="3"/>
            <p:cNvSpPr/>
            <p:nvPr/>
          </p:nvSpPr>
          <p:spPr>
            <a:xfrm flipH="false" flipV="false" rot="0">
              <a:off x="0" y="0"/>
              <a:ext cx="72381" cy="1095927"/>
            </a:xfrm>
            <a:custGeom>
              <a:avLst/>
              <a:gdLst/>
              <a:ahLst/>
              <a:cxnLst/>
              <a:rect r="r" b="b" t="t" l="l"/>
              <a:pathLst>
                <a:path h="1095927" w="72381">
                  <a:moveTo>
                    <a:pt x="0" y="0"/>
                  </a:moveTo>
                  <a:lnTo>
                    <a:pt x="72381" y="0"/>
                  </a:lnTo>
                  <a:lnTo>
                    <a:pt x="72381" y="1095927"/>
                  </a:lnTo>
                  <a:lnTo>
                    <a:pt x="0" y="1095927"/>
                  </a:lnTo>
                  <a:close/>
                </a:path>
              </a:pathLst>
            </a:custGeom>
            <a:solidFill>
              <a:srgbClr val="169581"/>
            </a:solidFill>
          </p:spPr>
        </p:sp>
        <p:sp>
          <p:nvSpPr>
            <p:cNvPr name="TextBox 4" id="4"/>
            <p:cNvSpPr txBox="true"/>
            <p:nvPr/>
          </p:nvSpPr>
          <p:spPr>
            <a:xfrm>
              <a:off x="0" y="-38100"/>
              <a:ext cx="72381" cy="1134027"/>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2628224">
            <a:off x="17175633" y="-295760"/>
            <a:ext cx="1506438" cy="1242361"/>
          </a:xfrm>
          <a:custGeom>
            <a:avLst/>
            <a:gdLst/>
            <a:ahLst/>
            <a:cxnLst/>
            <a:rect r="r" b="b" t="t" l="l"/>
            <a:pathLst>
              <a:path h="1242361" w="1506438">
                <a:moveTo>
                  <a:pt x="0" y="0"/>
                </a:moveTo>
                <a:lnTo>
                  <a:pt x="1506438" y="0"/>
                </a:lnTo>
                <a:lnTo>
                  <a:pt x="1506438" y="1242361"/>
                </a:lnTo>
                <a:lnTo>
                  <a:pt x="0" y="124236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8100000">
            <a:off x="17537807" y="9712243"/>
            <a:ext cx="1506438" cy="1242361"/>
          </a:xfrm>
          <a:custGeom>
            <a:avLst/>
            <a:gdLst/>
            <a:ahLst/>
            <a:cxnLst/>
            <a:rect r="r" b="b" t="t" l="l"/>
            <a:pathLst>
              <a:path h="1242361" w="1506438">
                <a:moveTo>
                  <a:pt x="0" y="0"/>
                </a:moveTo>
                <a:lnTo>
                  <a:pt x="1506437" y="0"/>
                </a:lnTo>
                <a:lnTo>
                  <a:pt x="1506437" y="1242360"/>
                </a:lnTo>
                <a:lnTo>
                  <a:pt x="0" y="12423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7" id="7"/>
          <p:cNvGrpSpPr/>
          <p:nvPr/>
        </p:nvGrpSpPr>
        <p:grpSpPr>
          <a:xfrm rot="0">
            <a:off x="3722993" y="2744667"/>
            <a:ext cx="5604631" cy="3890618"/>
            <a:chOff x="0" y="0"/>
            <a:chExt cx="1170879" cy="812800"/>
          </a:xfrm>
        </p:grpSpPr>
        <p:sp>
          <p:nvSpPr>
            <p:cNvPr name="Freeform 8" id="8"/>
            <p:cNvSpPr/>
            <p:nvPr/>
          </p:nvSpPr>
          <p:spPr>
            <a:xfrm flipH="false" flipV="false" rot="0">
              <a:off x="0" y="0"/>
              <a:ext cx="1170879" cy="812800"/>
            </a:xfrm>
            <a:custGeom>
              <a:avLst/>
              <a:gdLst/>
              <a:ahLst/>
              <a:cxnLst/>
              <a:rect r="r" b="b" t="t" l="l"/>
              <a:pathLst>
                <a:path h="812800" w="1170879">
                  <a:moveTo>
                    <a:pt x="585440" y="0"/>
                  </a:moveTo>
                  <a:lnTo>
                    <a:pt x="1170879" y="406400"/>
                  </a:lnTo>
                  <a:lnTo>
                    <a:pt x="585440" y="812800"/>
                  </a:lnTo>
                  <a:lnTo>
                    <a:pt x="0" y="406400"/>
                  </a:lnTo>
                  <a:lnTo>
                    <a:pt x="585440" y="0"/>
                  </a:lnTo>
                  <a:close/>
                </a:path>
              </a:pathLst>
            </a:custGeom>
            <a:solidFill>
              <a:srgbClr val="07796B"/>
            </a:solidFill>
          </p:spPr>
        </p:sp>
        <p:sp>
          <p:nvSpPr>
            <p:cNvPr name="TextBox 9" id="9"/>
            <p:cNvSpPr txBox="true"/>
            <p:nvPr/>
          </p:nvSpPr>
          <p:spPr>
            <a:xfrm>
              <a:off x="201245" y="101600"/>
              <a:ext cx="768390" cy="57150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9213136" y="2744667"/>
            <a:ext cx="5604631" cy="3890618"/>
            <a:chOff x="0" y="0"/>
            <a:chExt cx="1170879" cy="812800"/>
          </a:xfrm>
        </p:grpSpPr>
        <p:sp>
          <p:nvSpPr>
            <p:cNvPr name="Freeform 11" id="11"/>
            <p:cNvSpPr/>
            <p:nvPr/>
          </p:nvSpPr>
          <p:spPr>
            <a:xfrm flipH="false" flipV="false" rot="0">
              <a:off x="0" y="0"/>
              <a:ext cx="1170879" cy="812800"/>
            </a:xfrm>
            <a:custGeom>
              <a:avLst/>
              <a:gdLst/>
              <a:ahLst/>
              <a:cxnLst/>
              <a:rect r="r" b="b" t="t" l="l"/>
              <a:pathLst>
                <a:path h="812800" w="1170879">
                  <a:moveTo>
                    <a:pt x="585440" y="0"/>
                  </a:moveTo>
                  <a:lnTo>
                    <a:pt x="1170879" y="406400"/>
                  </a:lnTo>
                  <a:lnTo>
                    <a:pt x="585440" y="812800"/>
                  </a:lnTo>
                  <a:lnTo>
                    <a:pt x="0" y="406400"/>
                  </a:lnTo>
                  <a:lnTo>
                    <a:pt x="585440" y="0"/>
                  </a:lnTo>
                  <a:close/>
                </a:path>
              </a:pathLst>
            </a:custGeom>
            <a:solidFill>
              <a:srgbClr val="07796B"/>
            </a:solidFill>
          </p:spPr>
        </p:sp>
        <p:sp>
          <p:nvSpPr>
            <p:cNvPr name="TextBox 12" id="12"/>
            <p:cNvSpPr txBox="true"/>
            <p:nvPr/>
          </p:nvSpPr>
          <p:spPr>
            <a:xfrm>
              <a:off x="201245" y="101600"/>
              <a:ext cx="768390" cy="571500"/>
            </a:xfrm>
            <a:prstGeom prst="rect">
              <a:avLst/>
            </a:prstGeom>
          </p:spPr>
          <p:txBody>
            <a:bodyPr anchor="ctr" rtlCol="false" tIns="50800" lIns="50800" bIns="50800" rIns="50800"/>
            <a:lstStyle/>
            <a:p>
              <a:pPr algn="ctr">
                <a:lnSpc>
                  <a:spcPts val="2659"/>
                </a:lnSpc>
              </a:pPr>
            </a:p>
          </p:txBody>
        </p:sp>
      </p:grpSp>
      <p:grpSp>
        <p:nvGrpSpPr>
          <p:cNvPr name="Group 13" id="13"/>
          <p:cNvGrpSpPr/>
          <p:nvPr/>
        </p:nvGrpSpPr>
        <p:grpSpPr>
          <a:xfrm rot="0">
            <a:off x="3789649" y="6806735"/>
            <a:ext cx="2348160" cy="3086100"/>
            <a:chOff x="0" y="0"/>
            <a:chExt cx="618445" cy="812800"/>
          </a:xfrm>
        </p:grpSpPr>
        <p:sp>
          <p:nvSpPr>
            <p:cNvPr name="Freeform 14" id="14"/>
            <p:cNvSpPr/>
            <p:nvPr/>
          </p:nvSpPr>
          <p:spPr>
            <a:xfrm flipH="false" flipV="false" rot="0">
              <a:off x="0" y="0"/>
              <a:ext cx="618445" cy="812800"/>
            </a:xfrm>
            <a:custGeom>
              <a:avLst/>
              <a:gdLst/>
              <a:ahLst/>
              <a:cxnLst/>
              <a:rect r="r" b="b" t="t" l="l"/>
              <a:pathLst>
                <a:path h="812800" w="618445">
                  <a:moveTo>
                    <a:pt x="168148" y="0"/>
                  </a:moveTo>
                  <a:lnTo>
                    <a:pt x="450298" y="0"/>
                  </a:lnTo>
                  <a:cubicBezTo>
                    <a:pt x="543163" y="0"/>
                    <a:pt x="618445" y="75282"/>
                    <a:pt x="618445" y="168148"/>
                  </a:cubicBezTo>
                  <a:lnTo>
                    <a:pt x="618445" y="644652"/>
                  </a:lnTo>
                  <a:cubicBezTo>
                    <a:pt x="618445" y="737518"/>
                    <a:pt x="543163" y="812800"/>
                    <a:pt x="450298" y="812800"/>
                  </a:cubicBezTo>
                  <a:lnTo>
                    <a:pt x="168148" y="812800"/>
                  </a:lnTo>
                  <a:cubicBezTo>
                    <a:pt x="75282" y="812800"/>
                    <a:pt x="0" y="737518"/>
                    <a:pt x="0" y="644652"/>
                  </a:cubicBezTo>
                  <a:lnTo>
                    <a:pt x="0" y="168148"/>
                  </a:lnTo>
                  <a:cubicBezTo>
                    <a:pt x="0" y="75282"/>
                    <a:pt x="75282" y="0"/>
                    <a:pt x="168148" y="0"/>
                  </a:cubicBezTo>
                  <a:close/>
                </a:path>
              </a:pathLst>
            </a:custGeom>
            <a:solidFill>
              <a:srgbClr val="8DC6C3"/>
            </a:solidFill>
          </p:spPr>
        </p:sp>
        <p:sp>
          <p:nvSpPr>
            <p:cNvPr name="TextBox 15" id="15"/>
            <p:cNvSpPr txBox="true"/>
            <p:nvPr/>
          </p:nvSpPr>
          <p:spPr>
            <a:xfrm>
              <a:off x="0" y="-38100"/>
              <a:ext cx="618445" cy="850900"/>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6425556" y="6917297"/>
            <a:ext cx="2565629" cy="3086100"/>
            <a:chOff x="0" y="0"/>
            <a:chExt cx="675721" cy="812800"/>
          </a:xfrm>
        </p:grpSpPr>
        <p:sp>
          <p:nvSpPr>
            <p:cNvPr name="Freeform 17" id="17"/>
            <p:cNvSpPr/>
            <p:nvPr/>
          </p:nvSpPr>
          <p:spPr>
            <a:xfrm flipH="false" flipV="false" rot="0">
              <a:off x="0" y="0"/>
              <a:ext cx="675721" cy="812800"/>
            </a:xfrm>
            <a:custGeom>
              <a:avLst/>
              <a:gdLst/>
              <a:ahLst/>
              <a:cxnLst/>
              <a:rect r="r" b="b" t="t" l="l"/>
              <a:pathLst>
                <a:path h="812800" w="675721">
                  <a:moveTo>
                    <a:pt x="153895" y="0"/>
                  </a:moveTo>
                  <a:lnTo>
                    <a:pt x="521826" y="0"/>
                  </a:lnTo>
                  <a:cubicBezTo>
                    <a:pt x="606820" y="0"/>
                    <a:pt x="675721" y="68901"/>
                    <a:pt x="675721" y="153895"/>
                  </a:cubicBezTo>
                  <a:lnTo>
                    <a:pt x="675721" y="658905"/>
                  </a:lnTo>
                  <a:cubicBezTo>
                    <a:pt x="675721" y="743899"/>
                    <a:pt x="606820" y="812800"/>
                    <a:pt x="521826" y="812800"/>
                  </a:cubicBezTo>
                  <a:lnTo>
                    <a:pt x="153895" y="812800"/>
                  </a:lnTo>
                  <a:cubicBezTo>
                    <a:pt x="68901" y="812800"/>
                    <a:pt x="0" y="743899"/>
                    <a:pt x="0" y="658905"/>
                  </a:cubicBezTo>
                  <a:lnTo>
                    <a:pt x="0" y="153895"/>
                  </a:lnTo>
                  <a:cubicBezTo>
                    <a:pt x="0" y="68901"/>
                    <a:pt x="68901" y="0"/>
                    <a:pt x="153895" y="0"/>
                  </a:cubicBezTo>
                  <a:close/>
                </a:path>
              </a:pathLst>
            </a:custGeom>
            <a:solidFill>
              <a:srgbClr val="8DC6C3"/>
            </a:solidFill>
          </p:spPr>
        </p:sp>
        <p:sp>
          <p:nvSpPr>
            <p:cNvPr name="TextBox 18" id="18"/>
            <p:cNvSpPr txBox="true"/>
            <p:nvPr/>
          </p:nvSpPr>
          <p:spPr>
            <a:xfrm>
              <a:off x="0" y="-38100"/>
              <a:ext cx="675721" cy="85090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9276935" y="6917297"/>
            <a:ext cx="2565629" cy="3086100"/>
            <a:chOff x="0" y="0"/>
            <a:chExt cx="675721" cy="812800"/>
          </a:xfrm>
        </p:grpSpPr>
        <p:sp>
          <p:nvSpPr>
            <p:cNvPr name="Freeform 20" id="20"/>
            <p:cNvSpPr/>
            <p:nvPr/>
          </p:nvSpPr>
          <p:spPr>
            <a:xfrm flipH="false" flipV="false" rot="0">
              <a:off x="0" y="0"/>
              <a:ext cx="675721" cy="812800"/>
            </a:xfrm>
            <a:custGeom>
              <a:avLst/>
              <a:gdLst/>
              <a:ahLst/>
              <a:cxnLst/>
              <a:rect r="r" b="b" t="t" l="l"/>
              <a:pathLst>
                <a:path h="812800" w="675721">
                  <a:moveTo>
                    <a:pt x="153895" y="0"/>
                  </a:moveTo>
                  <a:lnTo>
                    <a:pt x="521826" y="0"/>
                  </a:lnTo>
                  <a:cubicBezTo>
                    <a:pt x="606820" y="0"/>
                    <a:pt x="675721" y="68901"/>
                    <a:pt x="675721" y="153895"/>
                  </a:cubicBezTo>
                  <a:lnTo>
                    <a:pt x="675721" y="658905"/>
                  </a:lnTo>
                  <a:cubicBezTo>
                    <a:pt x="675721" y="743899"/>
                    <a:pt x="606820" y="812800"/>
                    <a:pt x="521826" y="812800"/>
                  </a:cubicBezTo>
                  <a:lnTo>
                    <a:pt x="153895" y="812800"/>
                  </a:lnTo>
                  <a:cubicBezTo>
                    <a:pt x="68901" y="812800"/>
                    <a:pt x="0" y="743899"/>
                    <a:pt x="0" y="658905"/>
                  </a:cubicBezTo>
                  <a:lnTo>
                    <a:pt x="0" y="153895"/>
                  </a:lnTo>
                  <a:cubicBezTo>
                    <a:pt x="0" y="68901"/>
                    <a:pt x="68901" y="0"/>
                    <a:pt x="153895" y="0"/>
                  </a:cubicBezTo>
                  <a:close/>
                </a:path>
              </a:pathLst>
            </a:custGeom>
            <a:solidFill>
              <a:srgbClr val="8DC6C3"/>
            </a:solidFill>
          </p:spPr>
        </p:sp>
        <p:sp>
          <p:nvSpPr>
            <p:cNvPr name="TextBox 21" id="21"/>
            <p:cNvSpPr txBox="true"/>
            <p:nvPr/>
          </p:nvSpPr>
          <p:spPr>
            <a:xfrm>
              <a:off x="0" y="-38100"/>
              <a:ext cx="675721" cy="850900"/>
            </a:xfrm>
            <a:prstGeom prst="rect">
              <a:avLst/>
            </a:prstGeom>
          </p:spPr>
          <p:txBody>
            <a:bodyPr anchor="ctr" rtlCol="false" tIns="50800" lIns="50800" bIns="50800" rIns="50800"/>
            <a:lstStyle/>
            <a:p>
              <a:pPr algn="ctr">
                <a:lnSpc>
                  <a:spcPts val="2659"/>
                </a:lnSpc>
              </a:pPr>
            </a:p>
          </p:txBody>
        </p:sp>
      </p:grpSp>
      <p:sp>
        <p:nvSpPr>
          <p:cNvPr name="TextBox 22" id="22"/>
          <p:cNvSpPr txBox="true"/>
          <p:nvPr/>
        </p:nvSpPr>
        <p:spPr>
          <a:xfrm rot="0">
            <a:off x="10454833" y="3302316"/>
            <a:ext cx="3501602" cy="4380231"/>
          </a:xfrm>
          <a:prstGeom prst="rect">
            <a:avLst/>
          </a:prstGeom>
        </p:spPr>
        <p:txBody>
          <a:bodyPr anchor="t" rtlCol="false" tIns="0" lIns="0" bIns="0" rIns="0">
            <a:spAutoFit/>
          </a:bodyPr>
          <a:lstStyle/>
          <a:p>
            <a:pPr algn="ctr">
              <a:lnSpc>
                <a:spcPts val="8329"/>
              </a:lnSpc>
            </a:pPr>
            <a:r>
              <a:rPr lang="en-US" sz="5949" b="true">
                <a:solidFill>
                  <a:srgbClr val="FF914D"/>
                </a:solidFill>
                <a:latin typeface="Asap Semi-Bold"/>
                <a:ea typeface="Asap Semi-Bold"/>
                <a:cs typeface="Asap Semi-Bold"/>
                <a:sym typeface="Asap Semi-Bold"/>
              </a:rPr>
              <a:t>50+</a:t>
            </a:r>
            <a:r>
              <a:rPr lang="en-US" sz="5949" b="true">
                <a:solidFill>
                  <a:srgbClr val="169581"/>
                </a:solidFill>
                <a:latin typeface="Asap Semi-Bold"/>
                <a:ea typeface="Asap Semi-Bold"/>
                <a:cs typeface="Asap Semi-Bold"/>
                <a:sym typeface="Asap Semi-Bold"/>
              </a:rPr>
              <a:t> </a:t>
            </a:r>
          </a:p>
          <a:p>
            <a:pPr algn="ctr">
              <a:lnSpc>
                <a:spcPts val="4409"/>
              </a:lnSpc>
            </a:pPr>
            <a:r>
              <a:rPr lang="en-US" sz="3150" b="true">
                <a:solidFill>
                  <a:srgbClr val="FFFFFF"/>
                </a:solidFill>
                <a:latin typeface="Asap Semi-Bold"/>
                <a:ea typeface="Asap Semi-Bold"/>
                <a:cs typeface="Asap Semi-Bold"/>
                <a:sym typeface="Asap Semi-Bold"/>
              </a:rPr>
              <a:t>Khách hàng </a:t>
            </a:r>
          </a:p>
          <a:p>
            <a:pPr algn="ctr">
              <a:lnSpc>
                <a:spcPts val="4409"/>
              </a:lnSpc>
            </a:pPr>
            <a:r>
              <a:rPr lang="en-US" sz="3150" b="true">
                <a:solidFill>
                  <a:srgbClr val="FFFFFF"/>
                </a:solidFill>
                <a:latin typeface="Asap Semi-Bold"/>
                <a:ea typeface="Asap Semi-Bold"/>
                <a:cs typeface="Asap Semi-Bold"/>
                <a:sym typeface="Asap Semi-Bold"/>
              </a:rPr>
              <a:t>nhà máy </a:t>
            </a:r>
          </a:p>
          <a:p>
            <a:pPr algn="ctr">
              <a:lnSpc>
                <a:spcPts val="4409"/>
              </a:lnSpc>
            </a:pPr>
          </a:p>
          <a:p>
            <a:pPr algn="ctr">
              <a:lnSpc>
                <a:spcPts val="4409"/>
              </a:lnSpc>
            </a:pPr>
          </a:p>
          <a:p>
            <a:pPr algn="ctr">
              <a:lnSpc>
                <a:spcPts val="4409"/>
              </a:lnSpc>
            </a:pPr>
          </a:p>
          <a:p>
            <a:pPr algn="ctr">
              <a:lnSpc>
                <a:spcPts val="4409"/>
              </a:lnSpc>
            </a:pPr>
          </a:p>
        </p:txBody>
      </p:sp>
      <p:grpSp>
        <p:nvGrpSpPr>
          <p:cNvPr name="Group 23" id="23"/>
          <p:cNvGrpSpPr/>
          <p:nvPr/>
        </p:nvGrpSpPr>
        <p:grpSpPr>
          <a:xfrm rot="0">
            <a:off x="12252139" y="7011630"/>
            <a:ext cx="2565629" cy="3086100"/>
            <a:chOff x="0" y="0"/>
            <a:chExt cx="675721" cy="812800"/>
          </a:xfrm>
        </p:grpSpPr>
        <p:sp>
          <p:nvSpPr>
            <p:cNvPr name="Freeform 24" id="24"/>
            <p:cNvSpPr/>
            <p:nvPr/>
          </p:nvSpPr>
          <p:spPr>
            <a:xfrm flipH="false" flipV="false" rot="0">
              <a:off x="0" y="0"/>
              <a:ext cx="675721" cy="812800"/>
            </a:xfrm>
            <a:custGeom>
              <a:avLst/>
              <a:gdLst/>
              <a:ahLst/>
              <a:cxnLst/>
              <a:rect r="r" b="b" t="t" l="l"/>
              <a:pathLst>
                <a:path h="812800" w="675721">
                  <a:moveTo>
                    <a:pt x="153895" y="0"/>
                  </a:moveTo>
                  <a:lnTo>
                    <a:pt x="521826" y="0"/>
                  </a:lnTo>
                  <a:cubicBezTo>
                    <a:pt x="606820" y="0"/>
                    <a:pt x="675721" y="68901"/>
                    <a:pt x="675721" y="153895"/>
                  </a:cubicBezTo>
                  <a:lnTo>
                    <a:pt x="675721" y="658905"/>
                  </a:lnTo>
                  <a:cubicBezTo>
                    <a:pt x="675721" y="743899"/>
                    <a:pt x="606820" y="812800"/>
                    <a:pt x="521826" y="812800"/>
                  </a:cubicBezTo>
                  <a:lnTo>
                    <a:pt x="153895" y="812800"/>
                  </a:lnTo>
                  <a:cubicBezTo>
                    <a:pt x="68901" y="812800"/>
                    <a:pt x="0" y="743899"/>
                    <a:pt x="0" y="658905"/>
                  </a:cubicBezTo>
                  <a:lnTo>
                    <a:pt x="0" y="153895"/>
                  </a:lnTo>
                  <a:cubicBezTo>
                    <a:pt x="0" y="68901"/>
                    <a:pt x="68901" y="0"/>
                    <a:pt x="153895" y="0"/>
                  </a:cubicBezTo>
                  <a:close/>
                </a:path>
              </a:pathLst>
            </a:custGeom>
            <a:solidFill>
              <a:srgbClr val="8DC6C3"/>
            </a:solidFill>
          </p:spPr>
        </p:sp>
        <p:sp>
          <p:nvSpPr>
            <p:cNvPr name="TextBox 25" id="25"/>
            <p:cNvSpPr txBox="true"/>
            <p:nvPr/>
          </p:nvSpPr>
          <p:spPr>
            <a:xfrm>
              <a:off x="0" y="-38100"/>
              <a:ext cx="675721" cy="850900"/>
            </a:xfrm>
            <a:prstGeom prst="rect">
              <a:avLst/>
            </a:prstGeom>
          </p:spPr>
          <p:txBody>
            <a:bodyPr anchor="ctr" rtlCol="false" tIns="50800" lIns="50800" bIns="50800" rIns="50800"/>
            <a:lstStyle/>
            <a:p>
              <a:pPr algn="ctr">
                <a:lnSpc>
                  <a:spcPts val="2659"/>
                </a:lnSpc>
              </a:pPr>
            </a:p>
          </p:txBody>
        </p:sp>
      </p:grpSp>
      <p:sp>
        <p:nvSpPr>
          <p:cNvPr name="Freeform 26" id="26"/>
          <p:cNvSpPr/>
          <p:nvPr/>
        </p:nvSpPr>
        <p:spPr>
          <a:xfrm flipH="false" flipV="false" rot="0">
            <a:off x="512375" y="-36249"/>
            <a:ext cx="17529120" cy="11678776"/>
          </a:xfrm>
          <a:custGeom>
            <a:avLst/>
            <a:gdLst/>
            <a:ahLst/>
            <a:cxnLst/>
            <a:rect r="r" b="b" t="t" l="l"/>
            <a:pathLst>
              <a:path h="11678776" w="17529120">
                <a:moveTo>
                  <a:pt x="0" y="0"/>
                </a:moveTo>
                <a:lnTo>
                  <a:pt x="17529120" y="0"/>
                </a:lnTo>
                <a:lnTo>
                  <a:pt x="17529120" y="11678776"/>
                </a:lnTo>
                <a:lnTo>
                  <a:pt x="0" y="11678776"/>
                </a:lnTo>
                <a:lnTo>
                  <a:pt x="0" y="0"/>
                </a:lnTo>
                <a:close/>
              </a:path>
            </a:pathLst>
          </a:custGeom>
          <a:blipFill>
            <a:blip r:embed="rId4">
              <a:alphaModFix amt="18999"/>
            </a:blip>
            <a:stretch>
              <a:fillRect l="0" t="0" r="0" b="0"/>
            </a:stretch>
          </a:blipFill>
        </p:spPr>
      </p:sp>
      <p:sp>
        <p:nvSpPr>
          <p:cNvPr name="Freeform 27" id="27"/>
          <p:cNvSpPr/>
          <p:nvPr/>
        </p:nvSpPr>
        <p:spPr>
          <a:xfrm flipH="false" flipV="false" rot="0">
            <a:off x="1028700" y="245263"/>
            <a:ext cx="2329959" cy="2329959"/>
          </a:xfrm>
          <a:custGeom>
            <a:avLst/>
            <a:gdLst/>
            <a:ahLst/>
            <a:cxnLst/>
            <a:rect r="r" b="b" t="t" l="l"/>
            <a:pathLst>
              <a:path h="2329959" w="2329959">
                <a:moveTo>
                  <a:pt x="0" y="0"/>
                </a:moveTo>
                <a:lnTo>
                  <a:pt x="2329959" y="0"/>
                </a:lnTo>
                <a:lnTo>
                  <a:pt x="2329959" y="2329960"/>
                </a:lnTo>
                <a:lnTo>
                  <a:pt x="0" y="2329960"/>
                </a:lnTo>
                <a:lnTo>
                  <a:pt x="0" y="0"/>
                </a:lnTo>
                <a:close/>
              </a:path>
            </a:pathLst>
          </a:custGeom>
          <a:blipFill>
            <a:blip r:embed="rId5"/>
            <a:stretch>
              <a:fillRect l="0" t="0" r="0" b="0"/>
            </a:stretch>
          </a:blipFill>
        </p:spPr>
      </p:sp>
      <p:sp>
        <p:nvSpPr>
          <p:cNvPr name="TextBox 28" id="28"/>
          <p:cNvSpPr txBox="true"/>
          <p:nvPr/>
        </p:nvSpPr>
        <p:spPr>
          <a:xfrm rot="0">
            <a:off x="4930243" y="854209"/>
            <a:ext cx="8565785" cy="1721014"/>
          </a:xfrm>
          <a:prstGeom prst="rect">
            <a:avLst/>
          </a:prstGeom>
        </p:spPr>
        <p:txBody>
          <a:bodyPr anchor="t" rtlCol="false" tIns="0" lIns="0" bIns="0" rIns="0">
            <a:spAutoFit/>
          </a:bodyPr>
          <a:lstStyle/>
          <a:p>
            <a:pPr algn="ctr">
              <a:lnSpc>
                <a:spcPts val="6667"/>
              </a:lnSpc>
            </a:pPr>
            <a:r>
              <a:rPr lang="en-US" sz="6667" b="true">
                <a:solidFill>
                  <a:srgbClr val="169581"/>
                </a:solidFill>
                <a:latin typeface="Open Sans Bold"/>
                <a:ea typeface="Open Sans Bold"/>
                <a:cs typeface="Open Sans Bold"/>
                <a:sym typeface="Open Sans Bold"/>
              </a:rPr>
              <a:t>KHÁCH HÀNG</a:t>
            </a:r>
          </a:p>
          <a:p>
            <a:pPr algn="ctr">
              <a:lnSpc>
                <a:spcPts val="1819"/>
              </a:lnSpc>
            </a:pPr>
          </a:p>
          <a:p>
            <a:pPr algn="ctr">
              <a:lnSpc>
                <a:spcPts val="5095"/>
              </a:lnSpc>
            </a:pPr>
            <a:r>
              <a:rPr lang="en-US" b="true" sz="5095">
                <a:solidFill>
                  <a:srgbClr val="169581"/>
                </a:solidFill>
                <a:latin typeface="Open Sans Bold"/>
                <a:ea typeface="Open Sans Bold"/>
                <a:cs typeface="Open Sans Bold"/>
                <a:sym typeface="Open Sans Bold"/>
              </a:rPr>
              <a:t>CỦA CHÚNG TÔI</a:t>
            </a:r>
          </a:p>
        </p:txBody>
      </p:sp>
      <p:sp>
        <p:nvSpPr>
          <p:cNvPr name="TextBox 29" id="29"/>
          <p:cNvSpPr txBox="true"/>
          <p:nvPr/>
        </p:nvSpPr>
        <p:spPr>
          <a:xfrm rot="0">
            <a:off x="4166809" y="6802997"/>
            <a:ext cx="1852414" cy="4262786"/>
          </a:xfrm>
          <a:prstGeom prst="rect">
            <a:avLst/>
          </a:prstGeom>
        </p:spPr>
        <p:txBody>
          <a:bodyPr anchor="t" rtlCol="false" tIns="0" lIns="0" bIns="0" rIns="0">
            <a:spAutoFit/>
          </a:bodyPr>
          <a:lstStyle/>
          <a:p>
            <a:pPr algn="ctr">
              <a:lnSpc>
                <a:spcPts val="7224"/>
              </a:lnSpc>
            </a:pPr>
            <a:r>
              <a:rPr lang="en-US" sz="5160" b="true">
                <a:solidFill>
                  <a:srgbClr val="FF914D"/>
                </a:solidFill>
                <a:latin typeface="Asap Semi-Bold"/>
                <a:ea typeface="Asap Semi-Bold"/>
                <a:cs typeface="Asap Semi-Bold"/>
                <a:sym typeface="Asap Semi-Bold"/>
              </a:rPr>
              <a:t>200+ </a:t>
            </a:r>
          </a:p>
          <a:p>
            <a:pPr algn="ctr">
              <a:lnSpc>
                <a:spcPts val="3761"/>
              </a:lnSpc>
            </a:pPr>
            <a:r>
              <a:rPr lang="en-US" sz="2686" b="true">
                <a:solidFill>
                  <a:srgbClr val="FFFFFF"/>
                </a:solidFill>
                <a:latin typeface="Asap Semi-Bold"/>
                <a:ea typeface="Asap Semi-Bold"/>
                <a:cs typeface="Asap Semi-Bold"/>
                <a:sym typeface="Asap Semi-Bold"/>
              </a:rPr>
              <a:t>Khách hàng </a:t>
            </a:r>
          </a:p>
          <a:p>
            <a:pPr algn="ctr">
              <a:lnSpc>
                <a:spcPts val="3761"/>
              </a:lnSpc>
            </a:pPr>
            <a:r>
              <a:rPr lang="en-US" sz="2686" b="true">
                <a:solidFill>
                  <a:srgbClr val="FFFFFF"/>
                </a:solidFill>
                <a:latin typeface="Asap Semi-Bold"/>
                <a:ea typeface="Asap Semi-Bold"/>
                <a:cs typeface="Asap Semi-Bold"/>
                <a:sym typeface="Asap Semi-Bold"/>
              </a:rPr>
              <a:t>đăng ký </a:t>
            </a:r>
          </a:p>
          <a:p>
            <a:pPr algn="ctr">
              <a:lnSpc>
                <a:spcPts val="3761"/>
              </a:lnSpc>
            </a:pPr>
            <a:r>
              <a:rPr lang="en-US" sz="2686" b="true">
                <a:solidFill>
                  <a:srgbClr val="FFFFFF"/>
                </a:solidFill>
                <a:latin typeface="Asap Semi-Bold"/>
                <a:ea typeface="Asap Semi-Bold"/>
                <a:cs typeface="Asap Semi-Bold"/>
                <a:sym typeface="Asap Semi-Bold"/>
              </a:rPr>
              <a:t>bảo hộ </a:t>
            </a:r>
          </a:p>
          <a:p>
            <a:pPr algn="ctr">
              <a:lnSpc>
                <a:spcPts val="3761"/>
              </a:lnSpc>
            </a:pPr>
            <a:r>
              <a:rPr lang="en-US" sz="2686" b="true">
                <a:solidFill>
                  <a:srgbClr val="FFFFFF"/>
                </a:solidFill>
                <a:latin typeface="Asap Semi-Bold"/>
                <a:ea typeface="Asap Semi-Bold"/>
                <a:cs typeface="Asap Semi-Bold"/>
                <a:sym typeface="Asap Semi-Bold"/>
              </a:rPr>
              <a:t>thương hiệu</a:t>
            </a:r>
          </a:p>
          <a:p>
            <a:pPr algn="ctr">
              <a:lnSpc>
                <a:spcPts val="3761"/>
              </a:lnSpc>
            </a:pPr>
          </a:p>
          <a:p>
            <a:pPr algn="ctr">
              <a:lnSpc>
                <a:spcPts val="3761"/>
              </a:lnSpc>
            </a:pPr>
          </a:p>
          <a:p>
            <a:pPr algn="ctr">
              <a:lnSpc>
                <a:spcPts val="3761"/>
              </a:lnSpc>
            </a:pPr>
          </a:p>
        </p:txBody>
      </p:sp>
      <p:sp>
        <p:nvSpPr>
          <p:cNvPr name="TextBox 30" id="30"/>
          <p:cNvSpPr txBox="true"/>
          <p:nvPr/>
        </p:nvSpPr>
        <p:spPr>
          <a:xfrm rot="0">
            <a:off x="6648466" y="6812522"/>
            <a:ext cx="2203748" cy="4298401"/>
          </a:xfrm>
          <a:prstGeom prst="rect">
            <a:avLst/>
          </a:prstGeom>
        </p:spPr>
        <p:txBody>
          <a:bodyPr anchor="t" rtlCol="false" tIns="0" lIns="0" bIns="0" rIns="0">
            <a:spAutoFit/>
          </a:bodyPr>
          <a:lstStyle/>
          <a:p>
            <a:pPr algn="ctr">
              <a:lnSpc>
                <a:spcPts val="7362"/>
              </a:lnSpc>
            </a:pPr>
            <a:r>
              <a:rPr lang="en-US" sz="5259" b="true">
                <a:solidFill>
                  <a:srgbClr val="FF914D"/>
                </a:solidFill>
                <a:latin typeface="Asap Semi-Bold"/>
                <a:ea typeface="Asap Semi-Bold"/>
                <a:cs typeface="Asap Semi-Bold"/>
                <a:sym typeface="Asap Semi-Bold"/>
              </a:rPr>
              <a:t>50+ </a:t>
            </a:r>
          </a:p>
          <a:p>
            <a:pPr algn="ctr">
              <a:lnSpc>
                <a:spcPts val="3757"/>
              </a:lnSpc>
            </a:pPr>
            <a:r>
              <a:rPr lang="en-US" sz="2684" b="true">
                <a:solidFill>
                  <a:srgbClr val="FFFFFF"/>
                </a:solidFill>
                <a:latin typeface="Asap Semi-Bold"/>
                <a:ea typeface="Asap Semi-Bold"/>
                <a:cs typeface="Asap Semi-Bold"/>
                <a:sym typeface="Asap Semi-Bold"/>
              </a:rPr>
              <a:t>Khách hàng </a:t>
            </a:r>
          </a:p>
          <a:p>
            <a:pPr algn="ctr">
              <a:lnSpc>
                <a:spcPts val="3757"/>
              </a:lnSpc>
            </a:pPr>
            <a:r>
              <a:rPr lang="en-US" sz="2684" b="true">
                <a:solidFill>
                  <a:srgbClr val="FFFFFF"/>
                </a:solidFill>
                <a:latin typeface="Asap Semi-Bold"/>
                <a:ea typeface="Asap Semi-Bold"/>
                <a:cs typeface="Asap Semi-Bold"/>
                <a:sym typeface="Asap Semi-Bold"/>
              </a:rPr>
              <a:t>lập tài khoản </a:t>
            </a:r>
          </a:p>
          <a:p>
            <a:pPr algn="ctr">
              <a:lnSpc>
                <a:spcPts val="3757"/>
              </a:lnSpc>
            </a:pPr>
            <a:r>
              <a:rPr lang="en-US" sz="2684" b="true">
                <a:solidFill>
                  <a:srgbClr val="FFFFFF"/>
                </a:solidFill>
                <a:latin typeface="Asap Semi-Bold"/>
                <a:ea typeface="Asap Semi-Bold"/>
                <a:cs typeface="Asap Semi-Bold"/>
                <a:sym typeface="Asap Semi-Bold"/>
              </a:rPr>
              <a:t>bán hàng</a:t>
            </a:r>
          </a:p>
          <a:p>
            <a:pPr algn="ctr">
              <a:lnSpc>
                <a:spcPts val="3757"/>
              </a:lnSpc>
            </a:pPr>
            <a:r>
              <a:rPr lang="en-US" sz="2684" b="true">
                <a:solidFill>
                  <a:srgbClr val="FFFFFF"/>
                </a:solidFill>
                <a:latin typeface="Asap Semi-Bold"/>
                <a:ea typeface="Asap Semi-Bold"/>
                <a:cs typeface="Asap Semi-Bold"/>
                <a:sym typeface="Asap Semi-Bold"/>
              </a:rPr>
              <a:t>tại Amazon US</a:t>
            </a:r>
          </a:p>
          <a:p>
            <a:pPr algn="ctr">
              <a:lnSpc>
                <a:spcPts val="3897"/>
              </a:lnSpc>
            </a:pPr>
          </a:p>
          <a:p>
            <a:pPr algn="ctr">
              <a:lnSpc>
                <a:spcPts val="3897"/>
              </a:lnSpc>
            </a:pPr>
          </a:p>
          <a:p>
            <a:pPr algn="ctr">
              <a:lnSpc>
                <a:spcPts val="3897"/>
              </a:lnSpc>
            </a:pPr>
          </a:p>
        </p:txBody>
      </p:sp>
      <p:sp>
        <p:nvSpPr>
          <p:cNvPr name="TextBox 31" id="31"/>
          <p:cNvSpPr txBox="true"/>
          <p:nvPr/>
        </p:nvSpPr>
        <p:spPr>
          <a:xfrm rot="0">
            <a:off x="9620042" y="6802997"/>
            <a:ext cx="1844774" cy="4186994"/>
          </a:xfrm>
          <a:prstGeom prst="rect">
            <a:avLst/>
          </a:prstGeom>
        </p:spPr>
        <p:txBody>
          <a:bodyPr anchor="t" rtlCol="false" tIns="0" lIns="0" bIns="0" rIns="0">
            <a:spAutoFit/>
          </a:bodyPr>
          <a:lstStyle/>
          <a:p>
            <a:pPr algn="ctr">
              <a:lnSpc>
                <a:spcPts val="7195"/>
              </a:lnSpc>
            </a:pPr>
            <a:r>
              <a:rPr lang="en-US" sz="5139" b="true">
                <a:solidFill>
                  <a:srgbClr val="FF914D"/>
                </a:solidFill>
                <a:latin typeface="Asap Semi-Bold"/>
                <a:ea typeface="Asap Semi-Bold"/>
                <a:cs typeface="Asap Semi-Bold"/>
                <a:sym typeface="Asap Semi-Bold"/>
              </a:rPr>
              <a:t>300+ </a:t>
            </a:r>
          </a:p>
          <a:p>
            <a:pPr algn="ctr">
              <a:lnSpc>
                <a:spcPts val="3746"/>
              </a:lnSpc>
            </a:pPr>
            <a:r>
              <a:rPr lang="en-US" sz="2675" b="true">
                <a:solidFill>
                  <a:srgbClr val="FFFFFF"/>
                </a:solidFill>
                <a:latin typeface="Asap Semi-Bold"/>
                <a:ea typeface="Asap Semi-Bold"/>
                <a:cs typeface="Asap Semi-Bold"/>
                <a:sym typeface="Asap Semi-Bold"/>
              </a:rPr>
              <a:t>Khách hàng </a:t>
            </a:r>
          </a:p>
          <a:p>
            <a:pPr algn="ctr">
              <a:lnSpc>
                <a:spcPts val="3746"/>
              </a:lnSpc>
            </a:pPr>
            <a:r>
              <a:rPr lang="en-US" sz="2675" b="true">
                <a:solidFill>
                  <a:srgbClr val="FFFFFF"/>
                </a:solidFill>
                <a:latin typeface="Asap Semi-Bold"/>
                <a:ea typeface="Asap Semi-Bold"/>
                <a:cs typeface="Asap Semi-Bold"/>
                <a:sym typeface="Asap Semi-Bold"/>
              </a:rPr>
              <a:t>thành lập </a:t>
            </a:r>
          </a:p>
          <a:p>
            <a:pPr algn="ctr">
              <a:lnSpc>
                <a:spcPts val="3746"/>
              </a:lnSpc>
            </a:pPr>
            <a:r>
              <a:rPr lang="en-US" sz="2675" b="true">
                <a:solidFill>
                  <a:srgbClr val="FFFFFF"/>
                </a:solidFill>
                <a:latin typeface="Asap Semi-Bold"/>
                <a:ea typeface="Asap Semi-Bold"/>
                <a:cs typeface="Asap Semi-Bold"/>
                <a:sym typeface="Asap Semi-Bold"/>
              </a:rPr>
              <a:t>pháp nhân </a:t>
            </a:r>
          </a:p>
          <a:p>
            <a:pPr algn="ctr">
              <a:lnSpc>
                <a:spcPts val="3746"/>
              </a:lnSpc>
            </a:pPr>
            <a:r>
              <a:rPr lang="en-US" sz="2675" b="true">
                <a:solidFill>
                  <a:srgbClr val="FFFFFF"/>
                </a:solidFill>
                <a:latin typeface="Asap Semi-Bold"/>
                <a:ea typeface="Asap Semi-Bold"/>
                <a:cs typeface="Asap Semi-Bold"/>
                <a:sym typeface="Asap Semi-Bold"/>
              </a:rPr>
              <a:t>LLC US</a:t>
            </a:r>
          </a:p>
          <a:p>
            <a:pPr algn="ctr">
              <a:lnSpc>
                <a:spcPts val="3746"/>
              </a:lnSpc>
            </a:pPr>
          </a:p>
          <a:p>
            <a:pPr algn="ctr">
              <a:lnSpc>
                <a:spcPts val="3746"/>
              </a:lnSpc>
            </a:pPr>
          </a:p>
          <a:p>
            <a:pPr algn="ctr">
              <a:lnSpc>
                <a:spcPts val="3746"/>
              </a:lnSpc>
            </a:pPr>
          </a:p>
        </p:txBody>
      </p:sp>
      <p:sp>
        <p:nvSpPr>
          <p:cNvPr name="TextBox 32" id="32"/>
          <p:cNvSpPr txBox="true"/>
          <p:nvPr/>
        </p:nvSpPr>
        <p:spPr>
          <a:xfrm rot="0">
            <a:off x="4805051" y="3302316"/>
            <a:ext cx="3501602" cy="4380231"/>
          </a:xfrm>
          <a:prstGeom prst="rect">
            <a:avLst/>
          </a:prstGeom>
        </p:spPr>
        <p:txBody>
          <a:bodyPr anchor="t" rtlCol="false" tIns="0" lIns="0" bIns="0" rIns="0">
            <a:spAutoFit/>
          </a:bodyPr>
          <a:lstStyle/>
          <a:p>
            <a:pPr algn="ctr">
              <a:lnSpc>
                <a:spcPts val="8329"/>
              </a:lnSpc>
            </a:pPr>
            <a:r>
              <a:rPr lang="en-US" sz="5949" b="true">
                <a:solidFill>
                  <a:srgbClr val="FF914D"/>
                </a:solidFill>
                <a:latin typeface="Asap Semi-Bold"/>
                <a:ea typeface="Asap Semi-Bold"/>
                <a:cs typeface="Asap Semi-Bold"/>
                <a:sym typeface="Asap Semi-Bold"/>
              </a:rPr>
              <a:t>400+</a:t>
            </a:r>
            <a:r>
              <a:rPr lang="en-US" sz="5949" b="true">
                <a:solidFill>
                  <a:srgbClr val="169581"/>
                </a:solidFill>
                <a:latin typeface="Asap Semi-Bold"/>
                <a:ea typeface="Asap Semi-Bold"/>
                <a:cs typeface="Asap Semi-Bold"/>
                <a:sym typeface="Asap Semi-Bold"/>
              </a:rPr>
              <a:t> </a:t>
            </a:r>
          </a:p>
          <a:p>
            <a:pPr algn="ctr">
              <a:lnSpc>
                <a:spcPts val="4409"/>
              </a:lnSpc>
            </a:pPr>
            <a:r>
              <a:rPr lang="en-US" sz="3150" b="true">
                <a:solidFill>
                  <a:srgbClr val="FFFFFF"/>
                </a:solidFill>
                <a:latin typeface="Asap Semi-Bold"/>
                <a:ea typeface="Asap Semi-Bold"/>
                <a:cs typeface="Asap Semi-Bold"/>
                <a:sym typeface="Asap Semi-Bold"/>
              </a:rPr>
              <a:t>Khách hàng</a:t>
            </a:r>
          </a:p>
          <a:p>
            <a:pPr algn="ctr">
              <a:lnSpc>
                <a:spcPts val="4409"/>
              </a:lnSpc>
            </a:pPr>
            <a:r>
              <a:rPr lang="en-US" sz="3150" b="true">
                <a:solidFill>
                  <a:srgbClr val="FFFFFF"/>
                </a:solidFill>
                <a:latin typeface="Asap Semi-Bold"/>
                <a:ea typeface="Asap Semi-Bold"/>
                <a:cs typeface="Asap Semi-Bold"/>
                <a:sym typeface="Asap Semi-Bold"/>
              </a:rPr>
              <a:t> cá nhân &amp; team</a:t>
            </a:r>
            <a:r>
              <a:rPr lang="en-US" sz="3150" b="true">
                <a:solidFill>
                  <a:srgbClr val="062133"/>
                </a:solidFill>
                <a:latin typeface="Asap Semi-Bold"/>
                <a:ea typeface="Asap Semi-Bold"/>
                <a:cs typeface="Asap Semi-Bold"/>
                <a:sym typeface="Asap Semi-Bold"/>
              </a:rPr>
              <a:t> </a:t>
            </a:r>
          </a:p>
          <a:p>
            <a:pPr algn="ctr">
              <a:lnSpc>
                <a:spcPts val="4409"/>
              </a:lnSpc>
            </a:pPr>
          </a:p>
          <a:p>
            <a:pPr algn="ctr">
              <a:lnSpc>
                <a:spcPts val="4409"/>
              </a:lnSpc>
            </a:pPr>
          </a:p>
          <a:p>
            <a:pPr algn="ctr">
              <a:lnSpc>
                <a:spcPts val="4409"/>
              </a:lnSpc>
            </a:pPr>
          </a:p>
          <a:p>
            <a:pPr algn="ctr">
              <a:lnSpc>
                <a:spcPts val="4409"/>
              </a:lnSpc>
            </a:pPr>
          </a:p>
        </p:txBody>
      </p:sp>
      <p:sp>
        <p:nvSpPr>
          <p:cNvPr name="TextBox 33" id="33"/>
          <p:cNvSpPr txBox="true"/>
          <p:nvPr/>
        </p:nvSpPr>
        <p:spPr>
          <a:xfrm rot="0">
            <a:off x="12595245" y="6897330"/>
            <a:ext cx="1844774" cy="3720269"/>
          </a:xfrm>
          <a:prstGeom prst="rect">
            <a:avLst/>
          </a:prstGeom>
        </p:spPr>
        <p:txBody>
          <a:bodyPr anchor="t" rtlCol="false" tIns="0" lIns="0" bIns="0" rIns="0">
            <a:spAutoFit/>
          </a:bodyPr>
          <a:lstStyle/>
          <a:p>
            <a:pPr algn="ctr">
              <a:lnSpc>
                <a:spcPts val="7195"/>
              </a:lnSpc>
            </a:pPr>
            <a:r>
              <a:rPr lang="en-US" sz="5139" b="true">
                <a:solidFill>
                  <a:srgbClr val="FF914D"/>
                </a:solidFill>
                <a:latin typeface="Asap Semi-Bold"/>
                <a:ea typeface="Asap Semi-Bold"/>
                <a:cs typeface="Asap Semi-Bold"/>
                <a:sym typeface="Asap Semi-Bold"/>
              </a:rPr>
              <a:t>50+ </a:t>
            </a:r>
          </a:p>
          <a:p>
            <a:pPr algn="ctr">
              <a:lnSpc>
                <a:spcPts val="3746"/>
              </a:lnSpc>
            </a:pPr>
            <a:r>
              <a:rPr lang="en-US" sz="2675" b="true">
                <a:solidFill>
                  <a:srgbClr val="FFFFFF"/>
                </a:solidFill>
                <a:latin typeface="Asap Semi-Bold"/>
                <a:ea typeface="Asap Semi-Bold"/>
                <a:cs typeface="Asap Semi-Bold"/>
                <a:sym typeface="Asap Semi-Bold"/>
              </a:rPr>
              <a:t>Khách hàng </a:t>
            </a:r>
          </a:p>
          <a:p>
            <a:pPr algn="ctr">
              <a:lnSpc>
                <a:spcPts val="3746"/>
              </a:lnSpc>
            </a:pPr>
            <a:r>
              <a:rPr lang="en-US" sz="2675" b="true">
                <a:solidFill>
                  <a:srgbClr val="FFFFFF"/>
                </a:solidFill>
                <a:latin typeface="Asap Bold"/>
                <a:ea typeface="Asap Bold"/>
                <a:cs typeface="Asap Bold"/>
                <a:sym typeface="Asap Bold"/>
              </a:rPr>
              <a:t>Khai thuế</a:t>
            </a:r>
          </a:p>
          <a:p>
            <a:pPr algn="ctr">
              <a:lnSpc>
                <a:spcPts val="3746"/>
              </a:lnSpc>
            </a:pPr>
            <a:r>
              <a:rPr lang="en-US" sz="2675" b="true">
                <a:solidFill>
                  <a:srgbClr val="FFFFFF"/>
                </a:solidFill>
                <a:latin typeface="Asap Bold"/>
                <a:ea typeface="Asap Bold"/>
                <a:cs typeface="Asap Bold"/>
                <a:sym typeface="Asap Bold"/>
              </a:rPr>
              <a:t>hàng năm</a:t>
            </a:r>
          </a:p>
          <a:p>
            <a:pPr algn="ctr">
              <a:lnSpc>
                <a:spcPts val="3746"/>
              </a:lnSpc>
            </a:pPr>
          </a:p>
          <a:p>
            <a:pPr algn="ctr">
              <a:lnSpc>
                <a:spcPts val="3746"/>
              </a:lnSpc>
            </a:pPr>
          </a:p>
          <a:p>
            <a:pPr algn="ctr">
              <a:lnSpc>
                <a:spcPts val="3746"/>
              </a:lnSpc>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360844" cy="10287000"/>
            <a:chOff x="0" y="0"/>
            <a:chExt cx="95037" cy="2709333"/>
          </a:xfrm>
        </p:grpSpPr>
        <p:sp>
          <p:nvSpPr>
            <p:cNvPr name="Freeform 3" id="3"/>
            <p:cNvSpPr/>
            <p:nvPr/>
          </p:nvSpPr>
          <p:spPr>
            <a:xfrm flipH="false" flipV="false" rot="0">
              <a:off x="0" y="0"/>
              <a:ext cx="95037" cy="2709333"/>
            </a:xfrm>
            <a:custGeom>
              <a:avLst/>
              <a:gdLst/>
              <a:ahLst/>
              <a:cxnLst/>
              <a:rect r="r" b="b" t="t" l="l"/>
              <a:pathLst>
                <a:path h="2709333" w="95037">
                  <a:moveTo>
                    <a:pt x="0" y="0"/>
                  </a:moveTo>
                  <a:lnTo>
                    <a:pt x="95037" y="0"/>
                  </a:lnTo>
                  <a:lnTo>
                    <a:pt x="95037" y="2709333"/>
                  </a:lnTo>
                  <a:lnTo>
                    <a:pt x="0" y="2709333"/>
                  </a:lnTo>
                  <a:close/>
                </a:path>
              </a:pathLst>
            </a:custGeom>
            <a:solidFill>
              <a:srgbClr val="8DC6C3"/>
            </a:solidFill>
          </p:spPr>
        </p:sp>
        <p:sp>
          <p:nvSpPr>
            <p:cNvPr name="TextBox 4" id="4"/>
            <p:cNvSpPr txBox="true"/>
            <p:nvPr/>
          </p:nvSpPr>
          <p:spPr>
            <a:xfrm>
              <a:off x="0" y="-38100"/>
              <a:ext cx="95037" cy="2747433"/>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360844" y="64113"/>
            <a:ext cx="17803098" cy="10287000"/>
            <a:chOff x="0" y="0"/>
            <a:chExt cx="23737464" cy="13716000"/>
          </a:xfrm>
        </p:grpSpPr>
        <p:pic>
          <p:nvPicPr>
            <p:cNvPr name="Picture 6" id="6"/>
            <p:cNvPicPr>
              <a:picLocks noChangeAspect="true"/>
            </p:cNvPicPr>
            <p:nvPr/>
          </p:nvPicPr>
          <p:blipFill>
            <a:blip r:embed="rId2"/>
            <a:srcRect l="0" t="9733" r="0" b="9733"/>
            <a:stretch>
              <a:fillRect/>
            </a:stretch>
          </p:blipFill>
          <p:spPr>
            <a:xfrm flipH="false" flipV="false">
              <a:off x="0" y="0"/>
              <a:ext cx="23737464" cy="13716000"/>
            </a:xfrm>
            <a:prstGeom prst="rect">
              <a:avLst/>
            </a:prstGeom>
          </p:spPr>
        </p:pic>
      </p:grpSp>
      <p:grpSp>
        <p:nvGrpSpPr>
          <p:cNvPr name="Group 7" id="7"/>
          <p:cNvGrpSpPr/>
          <p:nvPr/>
        </p:nvGrpSpPr>
        <p:grpSpPr>
          <a:xfrm rot="0">
            <a:off x="1096500" y="6116796"/>
            <a:ext cx="576517" cy="57651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37373"/>
            </a:solidFill>
          </p:spPr>
        </p:sp>
        <p:sp>
          <p:nvSpPr>
            <p:cNvPr name="TextBox 9" id="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0" id="10"/>
          <p:cNvGrpSpPr/>
          <p:nvPr/>
        </p:nvGrpSpPr>
        <p:grpSpPr>
          <a:xfrm rot="0">
            <a:off x="1096500" y="7110214"/>
            <a:ext cx="576517" cy="57651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37373"/>
            </a:solidFill>
          </p:spPr>
        </p:sp>
        <p:sp>
          <p:nvSpPr>
            <p:cNvPr name="TextBox 12" id="1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13" id="13"/>
          <p:cNvSpPr/>
          <p:nvPr/>
        </p:nvSpPr>
        <p:spPr>
          <a:xfrm flipH="false" flipV="false" rot="0">
            <a:off x="1186375" y="7219392"/>
            <a:ext cx="418315" cy="418315"/>
          </a:xfrm>
          <a:custGeom>
            <a:avLst/>
            <a:gdLst/>
            <a:ahLst/>
            <a:cxnLst/>
            <a:rect r="r" b="b" t="t" l="l"/>
            <a:pathLst>
              <a:path h="418315" w="418315">
                <a:moveTo>
                  <a:pt x="0" y="0"/>
                </a:moveTo>
                <a:lnTo>
                  <a:pt x="418314" y="0"/>
                </a:lnTo>
                <a:lnTo>
                  <a:pt x="418314" y="418315"/>
                </a:lnTo>
                <a:lnTo>
                  <a:pt x="0" y="41831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4" id="14"/>
          <p:cNvSpPr/>
          <p:nvPr/>
        </p:nvSpPr>
        <p:spPr>
          <a:xfrm flipH="false" flipV="false" rot="0">
            <a:off x="1164828" y="6256754"/>
            <a:ext cx="439861" cy="322198"/>
          </a:xfrm>
          <a:custGeom>
            <a:avLst/>
            <a:gdLst/>
            <a:ahLst/>
            <a:cxnLst/>
            <a:rect r="r" b="b" t="t" l="l"/>
            <a:pathLst>
              <a:path h="322198" w="439861">
                <a:moveTo>
                  <a:pt x="0" y="0"/>
                </a:moveTo>
                <a:lnTo>
                  <a:pt x="439861" y="0"/>
                </a:lnTo>
                <a:lnTo>
                  <a:pt x="439861" y="322198"/>
                </a:lnTo>
                <a:lnTo>
                  <a:pt x="0" y="3221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5" id="15"/>
          <p:cNvSpPr/>
          <p:nvPr/>
        </p:nvSpPr>
        <p:spPr>
          <a:xfrm flipH="false" flipV="false" rot="0">
            <a:off x="1792967" y="7822609"/>
            <a:ext cx="4618272" cy="2528504"/>
          </a:xfrm>
          <a:custGeom>
            <a:avLst/>
            <a:gdLst/>
            <a:ahLst/>
            <a:cxnLst/>
            <a:rect r="r" b="b" t="t" l="l"/>
            <a:pathLst>
              <a:path h="2528504" w="4618272">
                <a:moveTo>
                  <a:pt x="0" y="0"/>
                </a:moveTo>
                <a:lnTo>
                  <a:pt x="4618272" y="0"/>
                </a:lnTo>
                <a:lnTo>
                  <a:pt x="4618272" y="2528504"/>
                </a:lnTo>
                <a:lnTo>
                  <a:pt x="0" y="25285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p:cNvSpPr/>
          <p:nvPr/>
        </p:nvSpPr>
        <p:spPr>
          <a:xfrm flipH="false" flipV="false" rot="0">
            <a:off x="2227253" y="8177627"/>
            <a:ext cx="1640187" cy="1818468"/>
          </a:xfrm>
          <a:custGeom>
            <a:avLst/>
            <a:gdLst/>
            <a:ahLst/>
            <a:cxnLst/>
            <a:rect r="r" b="b" t="t" l="l"/>
            <a:pathLst>
              <a:path h="1818468" w="1640187">
                <a:moveTo>
                  <a:pt x="0" y="0"/>
                </a:moveTo>
                <a:lnTo>
                  <a:pt x="1640187" y="0"/>
                </a:lnTo>
                <a:lnTo>
                  <a:pt x="1640187" y="1818468"/>
                </a:lnTo>
                <a:lnTo>
                  <a:pt x="0" y="1818468"/>
                </a:lnTo>
                <a:lnTo>
                  <a:pt x="0" y="0"/>
                </a:lnTo>
                <a:close/>
              </a:path>
            </a:pathLst>
          </a:custGeom>
          <a:blipFill>
            <a:blip r:embed="rId9"/>
            <a:stretch>
              <a:fillRect l="0" t="0" r="0" b="0"/>
            </a:stretch>
          </a:blipFill>
        </p:spPr>
      </p:sp>
      <p:sp>
        <p:nvSpPr>
          <p:cNvPr name="Freeform 17" id="17"/>
          <p:cNvSpPr/>
          <p:nvPr/>
        </p:nvSpPr>
        <p:spPr>
          <a:xfrm flipH="false" flipV="false" rot="0">
            <a:off x="1137723" y="256050"/>
            <a:ext cx="2329959" cy="2329959"/>
          </a:xfrm>
          <a:custGeom>
            <a:avLst/>
            <a:gdLst/>
            <a:ahLst/>
            <a:cxnLst/>
            <a:rect r="r" b="b" t="t" l="l"/>
            <a:pathLst>
              <a:path h="2329959" w="2329959">
                <a:moveTo>
                  <a:pt x="0" y="0"/>
                </a:moveTo>
                <a:lnTo>
                  <a:pt x="2329959" y="0"/>
                </a:lnTo>
                <a:lnTo>
                  <a:pt x="2329959" y="2329959"/>
                </a:lnTo>
                <a:lnTo>
                  <a:pt x="0" y="2329959"/>
                </a:lnTo>
                <a:lnTo>
                  <a:pt x="0" y="0"/>
                </a:lnTo>
                <a:close/>
              </a:path>
            </a:pathLst>
          </a:custGeom>
          <a:blipFill>
            <a:blip r:embed="rId10"/>
            <a:stretch>
              <a:fillRect l="0" t="0" r="0" b="0"/>
            </a:stretch>
          </a:blipFill>
        </p:spPr>
      </p:sp>
      <p:sp>
        <p:nvSpPr>
          <p:cNvPr name="TextBox 18" id="18"/>
          <p:cNvSpPr txBox="true"/>
          <p:nvPr/>
        </p:nvSpPr>
        <p:spPr>
          <a:xfrm rot="0">
            <a:off x="1164828" y="5453760"/>
            <a:ext cx="8795377" cy="518166"/>
          </a:xfrm>
          <a:prstGeom prst="rect">
            <a:avLst/>
          </a:prstGeom>
        </p:spPr>
        <p:txBody>
          <a:bodyPr anchor="t" rtlCol="false" tIns="0" lIns="0" bIns="0" rIns="0">
            <a:spAutoFit/>
          </a:bodyPr>
          <a:lstStyle/>
          <a:p>
            <a:pPr algn="just">
              <a:lnSpc>
                <a:spcPts val="3900"/>
              </a:lnSpc>
            </a:pPr>
            <a:r>
              <a:rPr lang="en-US" b="true" sz="3900">
                <a:solidFill>
                  <a:srgbClr val="000000"/>
                </a:solidFill>
                <a:latin typeface="Open Sauce Bold"/>
                <a:ea typeface="Open Sauce Bold"/>
                <a:cs typeface="Open Sauce Bold"/>
                <a:sym typeface="Open Sauce Bold"/>
              </a:rPr>
              <a:t>Liên hệ </a:t>
            </a:r>
            <a:r>
              <a:rPr lang="en-US" b="true" sz="3900">
                <a:solidFill>
                  <a:srgbClr val="000000"/>
                </a:solidFill>
                <a:latin typeface="Open Sauce Bold"/>
                <a:ea typeface="Open Sauce Bold"/>
                <a:cs typeface="Open Sauce Bold"/>
                <a:sym typeface="Open Sauce Bold"/>
              </a:rPr>
              <a:t>chúng tôi</a:t>
            </a:r>
          </a:p>
        </p:txBody>
      </p:sp>
      <p:sp>
        <p:nvSpPr>
          <p:cNvPr name="TextBox 19" id="19"/>
          <p:cNvSpPr txBox="true"/>
          <p:nvPr/>
        </p:nvSpPr>
        <p:spPr>
          <a:xfrm rot="0">
            <a:off x="1593916" y="6209129"/>
            <a:ext cx="4817323" cy="405785"/>
          </a:xfrm>
          <a:prstGeom prst="rect">
            <a:avLst/>
          </a:prstGeom>
        </p:spPr>
        <p:txBody>
          <a:bodyPr anchor="t" rtlCol="false" tIns="0" lIns="0" bIns="0" rIns="0">
            <a:spAutoFit/>
          </a:bodyPr>
          <a:lstStyle/>
          <a:p>
            <a:pPr algn="r">
              <a:lnSpc>
                <a:spcPts val="3358"/>
              </a:lnSpc>
            </a:pPr>
            <a:r>
              <a:rPr lang="en-US" sz="2399">
                <a:solidFill>
                  <a:srgbClr val="000000"/>
                </a:solidFill>
                <a:latin typeface="Open Sauce"/>
                <a:ea typeface="Open Sauce"/>
                <a:cs typeface="Open Sauce"/>
                <a:sym typeface="Open Sauce"/>
              </a:rPr>
              <a:t>phamnhung@columbusvn.com</a:t>
            </a:r>
          </a:p>
        </p:txBody>
      </p:sp>
      <p:sp>
        <p:nvSpPr>
          <p:cNvPr name="TextBox 20" id="20"/>
          <p:cNvSpPr txBox="true"/>
          <p:nvPr/>
        </p:nvSpPr>
        <p:spPr>
          <a:xfrm rot="0">
            <a:off x="638685" y="7171767"/>
            <a:ext cx="4817323" cy="405785"/>
          </a:xfrm>
          <a:prstGeom prst="rect">
            <a:avLst/>
          </a:prstGeom>
        </p:spPr>
        <p:txBody>
          <a:bodyPr anchor="t" rtlCol="false" tIns="0" lIns="0" bIns="0" rIns="0">
            <a:spAutoFit/>
          </a:bodyPr>
          <a:lstStyle/>
          <a:p>
            <a:pPr algn="r">
              <a:lnSpc>
                <a:spcPts val="3358"/>
              </a:lnSpc>
            </a:pPr>
            <a:r>
              <a:rPr lang="en-US" sz="2399" spc="119">
                <a:solidFill>
                  <a:srgbClr val="000000"/>
                </a:solidFill>
                <a:latin typeface="Open Sauce"/>
                <a:ea typeface="Open Sauce"/>
                <a:cs typeface="Open Sauce"/>
                <a:sym typeface="Open Sauce"/>
              </a:rPr>
              <a:t>www.columbusvn.com</a:t>
            </a:r>
          </a:p>
        </p:txBody>
      </p:sp>
      <p:sp>
        <p:nvSpPr>
          <p:cNvPr name="TextBox 21" id="21"/>
          <p:cNvSpPr txBox="true"/>
          <p:nvPr/>
        </p:nvSpPr>
        <p:spPr>
          <a:xfrm rot="0">
            <a:off x="1028700" y="3200606"/>
            <a:ext cx="8741385" cy="1386328"/>
          </a:xfrm>
          <a:prstGeom prst="rect">
            <a:avLst/>
          </a:prstGeom>
        </p:spPr>
        <p:txBody>
          <a:bodyPr anchor="t" rtlCol="false" tIns="0" lIns="0" bIns="0" rIns="0">
            <a:spAutoFit/>
          </a:bodyPr>
          <a:lstStyle/>
          <a:p>
            <a:pPr algn="l">
              <a:lnSpc>
                <a:spcPts val="5598"/>
              </a:lnSpc>
            </a:pPr>
            <a:r>
              <a:rPr lang="en-US" sz="3998" b="true">
                <a:solidFill>
                  <a:srgbClr val="07796B"/>
                </a:solidFill>
                <a:latin typeface="Open Sans Bold"/>
                <a:ea typeface="Open Sans Bold"/>
                <a:cs typeface="Open Sans Bold"/>
                <a:sym typeface="Open Sans Bold"/>
              </a:rPr>
              <a:t>COLUMBUS HÂN HẠNH</a:t>
            </a:r>
          </a:p>
          <a:p>
            <a:pPr algn="l">
              <a:lnSpc>
                <a:spcPts val="5598"/>
              </a:lnSpc>
            </a:pPr>
            <a:r>
              <a:rPr lang="en-US" sz="3998" b="true">
                <a:solidFill>
                  <a:srgbClr val="07796B"/>
                </a:solidFill>
                <a:latin typeface="Open Sans Bold"/>
                <a:ea typeface="Open Sans Bold"/>
                <a:cs typeface="Open Sans Bold"/>
                <a:sym typeface="Open Sans Bold"/>
              </a:rPr>
              <a:t>ĐỒNG HÀNH CÙNG QUÝ KHÁCH!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DAGbkMVa4T8</dc:identifier>
  <dcterms:modified xsi:type="dcterms:W3CDTF">2011-08-01T06:04:30Z</dcterms:modified>
  <cp:revision>1</cp:revision>
  <dc:title>Bản sao của Bản sao của Clean and Professional Company Profile Presentation</dc:title>
</cp:coreProperties>
</file>